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5" r:id="rId3"/>
    <p:sldId id="257" r:id="rId4"/>
    <p:sldId id="265" r:id="rId5"/>
    <p:sldId id="285" r:id="rId6"/>
    <p:sldId id="319" r:id="rId7"/>
    <p:sldId id="312" r:id="rId8"/>
    <p:sldId id="314" r:id="rId9"/>
    <p:sldId id="305" r:id="rId10"/>
    <p:sldId id="306" r:id="rId11"/>
    <p:sldId id="316" r:id="rId12"/>
    <p:sldId id="271" r:id="rId13"/>
    <p:sldId id="269" r:id="rId14"/>
    <p:sldId id="282" r:id="rId15"/>
    <p:sldId id="280" r:id="rId16"/>
    <p:sldId id="283" r:id="rId17"/>
    <p:sldId id="270" r:id="rId18"/>
    <p:sldId id="275" r:id="rId19"/>
    <p:sldId id="289" r:id="rId20"/>
    <p:sldId id="287" r:id="rId21"/>
    <p:sldId id="288" r:id="rId22"/>
    <p:sldId id="268" r:id="rId23"/>
    <p:sldId id="292" r:id="rId24"/>
    <p:sldId id="284" r:id="rId25"/>
    <p:sldId id="279" r:id="rId26"/>
    <p:sldId id="276" r:id="rId27"/>
    <p:sldId id="318" r:id="rId28"/>
    <p:sldId id="274" r:id="rId29"/>
    <p:sldId id="262"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86" autoAdjust="0"/>
    <p:restoredTop sz="94660"/>
  </p:normalViewPr>
  <p:slideViewPr>
    <p:cSldViewPr snapToGrid="0">
      <p:cViewPr varScale="1">
        <p:scale>
          <a:sx n="53" d="100"/>
          <a:sy n="53" d="100"/>
        </p:scale>
        <p:origin x="72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C39DE-1C44-4311-B40C-58B1059BB1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A493B9-6A31-4C2C-8288-D73B64A7DC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6AC8D5-ECC3-4C6A-ADAA-6472A9883C71}"/>
              </a:ext>
            </a:extLst>
          </p:cNvPr>
          <p:cNvSpPr>
            <a:spLocks noGrp="1"/>
          </p:cNvSpPr>
          <p:nvPr>
            <p:ph type="dt" sz="half" idx="10"/>
          </p:nvPr>
        </p:nvSpPr>
        <p:spPr/>
        <p:txBody>
          <a:bodyPr/>
          <a:lstStyle/>
          <a:p>
            <a:fld id="{50DDDB5E-B45C-40B3-9DE7-04065E44AE72}" type="datetimeFigureOut">
              <a:rPr lang="en-US" smtClean="0"/>
              <a:t>4/26/2024</a:t>
            </a:fld>
            <a:endParaRPr lang="en-US"/>
          </a:p>
        </p:txBody>
      </p:sp>
      <p:sp>
        <p:nvSpPr>
          <p:cNvPr id="5" name="Footer Placeholder 4">
            <a:extLst>
              <a:ext uri="{FF2B5EF4-FFF2-40B4-BE49-F238E27FC236}">
                <a16:creationId xmlns:a16="http://schemas.microsoft.com/office/drawing/2014/main" id="{FA9C470D-428C-4C26-84FD-FCA31416C2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BE837C-E05D-4715-B0E2-8038E289C6E6}"/>
              </a:ext>
            </a:extLst>
          </p:cNvPr>
          <p:cNvSpPr>
            <a:spLocks noGrp="1"/>
          </p:cNvSpPr>
          <p:nvPr>
            <p:ph type="sldNum" sz="quarter" idx="12"/>
          </p:nvPr>
        </p:nvSpPr>
        <p:spPr/>
        <p:txBody>
          <a:bodyPr/>
          <a:lstStyle/>
          <a:p>
            <a:fld id="{17C9612D-073A-4271-A9D0-9B22A01798FA}" type="slidenum">
              <a:rPr lang="en-US" smtClean="0"/>
              <a:t>‹#›</a:t>
            </a:fld>
            <a:endParaRPr lang="en-US"/>
          </a:p>
        </p:txBody>
      </p:sp>
    </p:spTree>
    <p:extLst>
      <p:ext uri="{BB962C8B-B14F-4D97-AF65-F5344CB8AC3E}">
        <p14:creationId xmlns:p14="http://schemas.microsoft.com/office/powerpoint/2010/main" val="958675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FA972-1BD7-40F4-A539-06E830E795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E224F5-644E-46BB-88F6-E2EEEABB42E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9F1368-4D92-4E88-911C-E59D603E64D8}"/>
              </a:ext>
            </a:extLst>
          </p:cNvPr>
          <p:cNvSpPr>
            <a:spLocks noGrp="1"/>
          </p:cNvSpPr>
          <p:nvPr>
            <p:ph type="dt" sz="half" idx="10"/>
          </p:nvPr>
        </p:nvSpPr>
        <p:spPr/>
        <p:txBody>
          <a:bodyPr/>
          <a:lstStyle/>
          <a:p>
            <a:fld id="{50DDDB5E-B45C-40B3-9DE7-04065E44AE72}" type="datetimeFigureOut">
              <a:rPr lang="en-US" smtClean="0"/>
              <a:t>4/26/2024</a:t>
            </a:fld>
            <a:endParaRPr lang="en-US"/>
          </a:p>
        </p:txBody>
      </p:sp>
      <p:sp>
        <p:nvSpPr>
          <p:cNvPr id="5" name="Footer Placeholder 4">
            <a:extLst>
              <a:ext uri="{FF2B5EF4-FFF2-40B4-BE49-F238E27FC236}">
                <a16:creationId xmlns:a16="http://schemas.microsoft.com/office/drawing/2014/main" id="{4F910E5F-5A4F-458E-A802-5FCD714950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AE789D-5B48-412F-9189-812B24BA16BD}"/>
              </a:ext>
            </a:extLst>
          </p:cNvPr>
          <p:cNvSpPr>
            <a:spLocks noGrp="1"/>
          </p:cNvSpPr>
          <p:nvPr>
            <p:ph type="sldNum" sz="quarter" idx="12"/>
          </p:nvPr>
        </p:nvSpPr>
        <p:spPr/>
        <p:txBody>
          <a:bodyPr/>
          <a:lstStyle/>
          <a:p>
            <a:fld id="{17C9612D-073A-4271-A9D0-9B22A01798FA}" type="slidenum">
              <a:rPr lang="en-US" smtClean="0"/>
              <a:t>‹#›</a:t>
            </a:fld>
            <a:endParaRPr lang="en-US"/>
          </a:p>
        </p:txBody>
      </p:sp>
    </p:spTree>
    <p:extLst>
      <p:ext uri="{BB962C8B-B14F-4D97-AF65-F5344CB8AC3E}">
        <p14:creationId xmlns:p14="http://schemas.microsoft.com/office/powerpoint/2010/main" val="511277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63FEB8-4A97-4B31-93E6-571EBFF6A4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BF80DB-FFDB-4F27-9603-DFBD870582F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AF1956-31E0-405A-B3A5-6688209A92E6}"/>
              </a:ext>
            </a:extLst>
          </p:cNvPr>
          <p:cNvSpPr>
            <a:spLocks noGrp="1"/>
          </p:cNvSpPr>
          <p:nvPr>
            <p:ph type="dt" sz="half" idx="10"/>
          </p:nvPr>
        </p:nvSpPr>
        <p:spPr/>
        <p:txBody>
          <a:bodyPr/>
          <a:lstStyle/>
          <a:p>
            <a:fld id="{50DDDB5E-B45C-40B3-9DE7-04065E44AE72}" type="datetimeFigureOut">
              <a:rPr lang="en-US" smtClean="0"/>
              <a:t>4/26/2024</a:t>
            </a:fld>
            <a:endParaRPr lang="en-US"/>
          </a:p>
        </p:txBody>
      </p:sp>
      <p:sp>
        <p:nvSpPr>
          <p:cNvPr id="5" name="Footer Placeholder 4">
            <a:extLst>
              <a:ext uri="{FF2B5EF4-FFF2-40B4-BE49-F238E27FC236}">
                <a16:creationId xmlns:a16="http://schemas.microsoft.com/office/drawing/2014/main" id="{4C6AC740-5480-4350-9BCD-248C24ADEA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AC0DA7-6925-4C16-B940-EBC4153ACE61}"/>
              </a:ext>
            </a:extLst>
          </p:cNvPr>
          <p:cNvSpPr>
            <a:spLocks noGrp="1"/>
          </p:cNvSpPr>
          <p:nvPr>
            <p:ph type="sldNum" sz="quarter" idx="12"/>
          </p:nvPr>
        </p:nvSpPr>
        <p:spPr/>
        <p:txBody>
          <a:bodyPr/>
          <a:lstStyle/>
          <a:p>
            <a:fld id="{17C9612D-073A-4271-A9D0-9B22A01798FA}" type="slidenum">
              <a:rPr lang="en-US" smtClean="0"/>
              <a:t>‹#›</a:t>
            </a:fld>
            <a:endParaRPr lang="en-US"/>
          </a:p>
        </p:txBody>
      </p:sp>
    </p:spTree>
    <p:extLst>
      <p:ext uri="{BB962C8B-B14F-4D97-AF65-F5344CB8AC3E}">
        <p14:creationId xmlns:p14="http://schemas.microsoft.com/office/powerpoint/2010/main" val="3600763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A8A5-FF1D-4C9C-BAE5-28C45B6B0C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70A47A-F70C-4D75-A57C-9E101DC7734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39B8B6-8FFD-4DF4-B318-A80DFC930339}"/>
              </a:ext>
            </a:extLst>
          </p:cNvPr>
          <p:cNvSpPr>
            <a:spLocks noGrp="1"/>
          </p:cNvSpPr>
          <p:nvPr>
            <p:ph type="dt" sz="half" idx="10"/>
          </p:nvPr>
        </p:nvSpPr>
        <p:spPr/>
        <p:txBody>
          <a:bodyPr/>
          <a:lstStyle/>
          <a:p>
            <a:fld id="{50DDDB5E-B45C-40B3-9DE7-04065E44AE72}" type="datetimeFigureOut">
              <a:rPr lang="en-US" smtClean="0"/>
              <a:t>4/26/2024</a:t>
            </a:fld>
            <a:endParaRPr lang="en-US"/>
          </a:p>
        </p:txBody>
      </p:sp>
      <p:sp>
        <p:nvSpPr>
          <p:cNvPr id="5" name="Footer Placeholder 4">
            <a:extLst>
              <a:ext uri="{FF2B5EF4-FFF2-40B4-BE49-F238E27FC236}">
                <a16:creationId xmlns:a16="http://schemas.microsoft.com/office/drawing/2014/main" id="{2AED389B-3D95-4A39-9732-59A68DA5C5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A2664C-55EF-4320-AC00-F75754B43186}"/>
              </a:ext>
            </a:extLst>
          </p:cNvPr>
          <p:cNvSpPr>
            <a:spLocks noGrp="1"/>
          </p:cNvSpPr>
          <p:nvPr>
            <p:ph type="sldNum" sz="quarter" idx="12"/>
          </p:nvPr>
        </p:nvSpPr>
        <p:spPr/>
        <p:txBody>
          <a:bodyPr/>
          <a:lstStyle/>
          <a:p>
            <a:fld id="{17C9612D-073A-4271-A9D0-9B22A01798FA}" type="slidenum">
              <a:rPr lang="en-US" smtClean="0"/>
              <a:t>‹#›</a:t>
            </a:fld>
            <a:endParaRPr lang="en-US"/>
          </a:p>
        </p:txBody>
      </p:sp>
    </p:spTree>
    <p:extLst>
      <p:ext uri="{BB962C8B-B14F-4D97-AF65-F5344CB8AC3E}">
        <p14:creationId xmlns:p14="http://schemas.microsoft.com/office/powerpoint/2010/main" val="1075558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D7022-0973-43B4-90A2-D911700D76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04A488-EFAB-4600-9713-993388CB37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DA6443D-C030-43A7-B2B0-555412068D86}"/>
              </a:ext>
            </a:extLst>
          </p:cNvPr>
          <p:cNvSpPr>
            <a:spLocks noGrp="1"/>
          </p:cNvSpPr>
          <p:nvPr>
            <p:ph type="dt" sz="half" idx="10"/>
          </p:nvPr>
        </p:nvSpPr>
        <p:spPr/>
        <p:txBody>
          <a:bodyPr/>
          <a:lstStyle/>
          <a:p>
            <a:fld id="{50DDDB5E-B45C-40B3-9DE7-04065E44AE72}" type="datetimeFigureOut">
              <a:rPr lang="en-US" smtClean="0"/>
              <a:t>4/26/2024</a:t>
            </a:fld>
            <a:endParaRPr lang="en-US"/>
          </a:p>
        </p:txBody>
      </p:sp>
      <p:sp>
        <p:nvSpPr>
          <p:cNvPr id="5" name="Footer Placeholder 4">
            <a:extLst>
              <a:ext uri="{FF2B5EF4-FFF2-40B4-BE49-F238E27FC236}">
                <a16:creationId xmlns:a16="http://schemas.microsoft.com/office/drawing/2014/main" id="{6CC9FD54-EC09-480D-B8A9-157D41CFC5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B16B8A-ABA9-4AA7-A9DC-F14459E48C69}"/>
              </a:ext>
            </a:extLst>
          </p:cNvPr>
          <p:cNvSpPr>
            <a:spLocks noGrp="1"/>
          </p:cNvSpPr>
          <p:nvPr>
            <p:ph type="sldNum" sz="quarter" idx="12"/>
          </p:nvPr>
        </p:nvSpPr>
        <p:spPr/>
        <p:txBody>
          <a:bodyPr/>
          <a:lstStyle/>
          <a:p>
            <a:fld id="{17C9612D-073A-4271-A9D0-9B22A01798FA}" type="slidenum">
              <a:rPr lang="en-US" smtClean="0"/>
              <a:t>‹#›</a:t>
            </a:fld>
            <a:endParaRPr lang="en-US"/>
          </a:p>
        </p:txBody>
      </p:sp>
    </p:spTree>
    <p:extLst>
      <p:ext uri="{BB962C8B-B14F-4D97-AF65-F5344CB8AC3E}">
        <p14:creationId xmlns:p14="http://schemas.microsoft.com/office/powerpoint/2010/main" val="889088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3D69A-8DF9-4508-92EF-27CC593F4D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DF1DDA-3C72-43CE-A867-99E9D864C69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6E0F1E-55A4-483C-B589-09E84F4182F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E3D936-D48B-4324-AE9A-7AD331B73CC9}"/>
              </a:ext>
            </a:extLst>
          </p:cNvPr>
          <p:cNvSpPr>
            <a:spLocks noGrp="1"/>
          </p:cNvSpPr>
          <p:nvPr>
            <p:ph type="dt" sz="half" idx="10"/>
          </p:nvPr>
        </p:nvSpPr>
        <p:spPr/>
        <p:txBody>
          <a:bodyPr/>
          <a:lstStyle/>
          <a:p>
            <a:fld id="{50DDDB5E-B45C-40B3-9DE7-04065E44AE72}" type="datetimeFigureOut">
              <a:rPr lang="en-US" smtClean="0"/>
              <a:t>4/26/2024</a:t>
            </a:fld>
            <a:endParaRPr lang="en-US"/>
          </a:p>
        </p:txBody>
      </p:sp>
      <p:sp>
        <p:nvSpPr>
          <p:cNvPr id="6" name="Footer Placeholder 5">
            <a:extLst>
              <a:ext uri="{FF2B5EF4-FFF2-40B4-BE49-F238E27FC236}">
                <a16:creationId xmlns:a16="http://schemas.microsoft.com/office/drawing/2014/main" id="{C2870586-47E3-41CF-B6EA-985A6402E2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C2B59E-96FE-4257-B1FA-1629B20ADF08}"/>
              </a:ext>
            </a:extLst>
          </p:cNvPr>
          <p:cNvSpPr>
            <a:spLocks noGrp="1"/>
          </p:cNvSpPr>
          <p:nvPr>
            <p:ph type="sldNum" sz="quarter" idx="12"/>
          </p:nvPr>
        </p:nvSpPr>
        <p:spPr/>
        <p:txBody>
          <a:bodyPr/>
          <a:lstStyle/>
          <a:p>
            <a:fld id="{17C9612D-073A-4271-A9D0-9B22A01798FA}" type="slidenum">
              <a:rPr lang="en-US" smtClean="0"/>
              <a:t>‹#›</a:t>
            </a:fld>
            <a:endParaRPr lang="en-US"/>
          </a:p>
        </p:txBody>
      </p:sp>
    </p:spTree>
    <p:extLst>
      <p:ext uri="{BB962C8B-B14F-4D97-AF65-F5344CB8AC3E}">
        <p14:creationId xmlns:p14="http://schemas.microsoft.com/office/powerpoint/2010/main" val="202221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719AE-7D30-4F24-9AC3-0DE6E88885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A95AB0-3F1E-443B-AE84-E1A6C90830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FCA0771-19A7-478D-89DC-BC8B5B30A2B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0C3C2A-F3FA-40C9-9B79-407F2A0BDB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4D2C1B2-97E2-4AC5-BDFC-8075B49ECDC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46E35D-243C-45EF-853A-8DEFD475E471}"/>
              </a:ext>
            </a:extLst>
          </p:cNvPr>
          <p:cNvSpPr>
            <a:spLocks noGrp="1"/>
          </p:cNvSpPr>
          <p:nvPr>
            <p:ph type="dt" sz="half" idx="10"/>
          </p:nvPr>
        </p:nvSpPr>
        <p:spPr/>
        <p:txBody>
          <a:bodyPr/>
          <a:lstStyle/>
          <a:p>
            <a:fld id="{50DDDB5E-B45C-40B3-9DE7-04065E44AE72}" type="datetimeFigureOut">
              <a:rPr lang="en-US" smtClean="0"/>
              <a:t>4/26/2024</a:t>
            </a:fld>
            <a:endParaRPr lang="en-US"/>
          </a:p>
        </p:txBody>
      </p:sp>
      <p:sp>
        <p:nvSpPr>
          <p:cNvPr id="8" name="Footer Placeholder 7">
            <a:extLst>
              <a:ext uri="{FF2B5EF4-FFF2-40B4-BE49-F238E27FC236}">
                <a16:creationId xmlns:a16="http://schemas.microsoft.com/office/drawing/2014/main" id="{9B7E62C4-1C2D-4FD1-9CCF-E8D1719314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896E278-138D-4985-84F6-C7D5047ECD9A}"/>
              </a:ext>
            </a:extLst>
          </p:cNvPr>
          <p:cNvSpPr>
            <a:spLocks noGrp="1"/>
          </p:cNvSpPr>
          <p:nvPr>
            <p:ph type="sldNum" sz="quarter" idx="12"/>
          </p:nvPr>
        </p:nvSpPr>
        <p:spPr/>
        <p:txBody>
          <a:bodyPr/>
          <a:lstStyle/>
          <a:p>
            <a:fld id="{17C9612D-073A-4271-A9D0-9B22A01798FA}" type="slidenum">
              <a:rPr lang="en-US" smtClean="0"/>
              <a:t>‹#›</a:t>
            </a:fld>
            <a:endParaRPr lang="en-US"/>
          </a:p>
        </p:txBody>
      </p:sp>
    </p:spTree>
    <p:extLst>
      <p:ext uri="{BB962C8B-B14F-4D97-AF65-F5344CB8AC3E}">
        <p14:creationId xmlns:p14="http://schemas.microsoft.com/office/powerpoint/2010/main" val="650823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A3F68-BA9B-481F-AADC-7F8C50D7171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7A9DF9-3EC8-4671-B9FA-F79A182C3C7B}"/>
              </a:ext>
            </a:extLst>
          </p:cNvPr>
          <p:cNvSpPr>
            <a:spLocks noGrp="1"/>
          </p:cNvSpPr>
          <p:nvPr>
            <p:ph type="dt" sz="half" idx="10"/>
          </p:nvPr>
        </p:nvSpPr>
        <p:spPr/>
        <p:txBody>
          <a:bodyPr/>
          <a:lstStyle/>
          <a:p>
            <a:fld id="{50DDDB5E-B45C-40B3-9DE7-04065E44AE72}" type="datetimeFigureOut">
              <a:rPr lang="en-US" smtClean="0"/>
              <a:t>4/26/2024</a:t>
            </a:fld>
            <a:endParaRPr lang="en-US"/>
          </a:p>
        </p:txBody>
      </p:sp>
      <p:sp>
        <p:nvSpPr>
          <p:cNvPr id="4" name="Footer Placeholder 3">
            <a:extLst>
              <a:ext uri="{FF2B5EF4-FFF2-40B4-BE49-F238E27FC236}">
                <a16:creationId xmlns:a16="http://schemas.microsoft.com/office/drawing/2014/main" id="{AC989CB0-F48A-4423-9495-8DEBF71AA6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979A871-D538-4242-87B1-DF026B8A3AE1}"/>
              </a:ext>
            </a:extLst>
          </p:cNvPr>
          <p:cNvSpPr>
            <a:spLocks noGrp="1"/>
          </p:cNvSpPr>
          <p:nvPr>
            <p:ph type="sldNum" sz="quarter" idx="12"/>
          </p:nvPr>
        </p:nvSpPr>
        <p:spPr/>
        <p:txBody>
          <a:bodyPr/>
          <a:lstStyle/>
          <a:p>
            <a:fld id="{17C9612D-073A-4271-A9D0-9B22A01798FA}" type="slidenum">
              <a:rPr lang="en-US" smtClean="0"/>
              <a:t>‹#›</a:t>
            </a:fld>
            <a:endParaRPr lang="en-US"/>
          </a:p>
        </p:txBody>
      </p:sp>
    </p:spTree>
    <p:extLst>
      <p:ext uri="{BB962C8B-B14F-4D97-AF65-F5344CB8AC3E}">
        <p14:creationId xmlns:p14="http://schemas.microsoft.com/office/powerpoint/2010/main" val="3110741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BC287D-294A-4C34-A9BE-02692C8928FC}"/>
              </a:ext>
            </a:extLst>
          </p:cNvPr>
          <p:cNvSpPr>
            <a:spLocks noGrp="1"/>
          </p:cNvSpPr>
          <p:nvPr>
            <p:ph type="dt" sz="half" idx="10"/>
          </p:nvPr>
        </p:nvSpPr>
        <p:spPr/>
        <p:txBody>
          <a:bodyPr/>
          <a:lstStyle/>
          <a:p>
            <a:fld id="{50DDDB5E-B45C-40B3-9DE7-04065E44AE72}" type="datetimeFigureOut">
              <a:rPr lang="en-US" smtClean="0"/>
              <a:t>4/26/2024</a:t>
            </a:fld>
            <a:endParaRPr lang="en-US"/>
          </a:p>
        </p:txBody>
      </p:sp>
      <p:sp>
        <p:nvSpPr>
          <p:cNvPr id="3" name="Footer Placeholder 2">
            <a:extLst>
              <a:ext uri="{FF2B5EF4-FFF2-40B4-BE49-F238E27FC236}">
                <a16:creationId xmlns:a16="http://schemas.microsoft.com/office/drawing/2014/main" id="{F6830638-9500-4293-8D91-3517181D098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6E6031-6079-4C2B-BDDC-F2FC666F4CC3}"/>
              </a:ext>
            </a:extLst>
          </p:cNvPr>
          <p:cNvSpPr>
            <a:spLocks noGrp="1"/>
          </p:cNvSpPr>
          <p:nvPr>
            <p:ph type="sldNum" sz="quarter" idx="12"/>
          </p:nvPr>
        </p:nvSpPr>
        <p:spPr/>
        <p:txBody>
          <a:bodyPr/>
          <a:lstStyle/>
          <a:p>
            <a:fld id="{17C9612D-073A-4271-A9D0-9B22A01798FA}" type="slidenum">
              <a:rPr lang="en-US" smtClean="0"/>
              <a:t>‹#›</a:t>
            </a:fld>
            <a:endParaRPr lang="en-US"/>
          </a:p>
        </p:txBody>
      </p:sp>
    </p:spTree>
    <p:extLst>
      <p:ext uri="{BB962C8B-B14F-4D97-AF65-F5344CB8AC3E}">
        <p14:creationId xmlns:p14="http://schemas.microsoft.com/office/powerpoint/2010/main" val="1196783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9DE91-C81B-4AEE-A377-89588973D6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C874DD-5EB6-40DD-9E81-C48AFBDE9D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9C6088-87C8-4668-BC33-0A8DDD3702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4F7850E-2CF6-4D7C-AD16-41EBBBE2CF07}"/>
              </a:ext>
            </a:extLst>
          </p:cNvPr>
          <p:cNvSpPr>
            <a:spLocks noGrp="1"/>
          </p:cNvSpPr>
          <p:nvPr>
            <p:ph type="dt" sz="half" idx="10"/>
          </p:nvPr>
        </p:nvSpPr>
        <p:spPr/>
        <p:txBody>
          <a:bodyPr/>
          <a:lstStyle/>
          <a:p>
            <a:fld id="{50DDDB5E-B45C-40B3-9DE7-04065E44AE72}" type="datetimeFigureOut">
              <a:rPr lang="en-US" smtClean="0"/>
              <a:t>4/26/2024</a:t>
            </a:fld>
            <a:endParaRPr lang="en-US"/>
          </a:p>
        </p:txBody>
      </p:sp>
      <p:sp>
        <p:nvSpPr>
          <p:cNvPr id="6" name="Footer Placeholder 5">
            <a:extLst>
              <a:ext uri="{FF2B5EF4-FFF2-40B4-BE49-F238E27FC236}">
                <a16:creationId xmlns:a16="http://schemas.microsoft.com/office/drawing/2014/main" id="{5CAED388-BF8E-45F6-98EB-CF1ABE530C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E7881C-DA36-4840-9A66-50C07CB075CF}"/>
              </a:ext>
            </a:extLst>
          </p:cNvPr>
          <p:cNvSpPr>
            <a:spLocks noGrp="1"/>
          </p:cNvSpPr>
          <p:nvPr>
            <p:ph type="sldNum" sz="quarter" idx="12"/>
          </p:nvPr>
        </p:nvSpPr>
        <p:spPr/>
        <p:txBody>
          <a:bodyPr/>
          <a:lstStyle/>
          <a:p>
            <a:fld id="{17C9612D-073A-4271-A9D0-9B22A01798FA}" type="slidenum">
              <a:rPr lang="en-US" smtClean="0"/>
              <a:t>‹#›</a:t>
            </a:fld>
            <a:endParaRPr lang="en-US"/>
          </a:p>
        </p:txBody>
      </p:sp>
    </p:spTree>
    <p:extLst>
      <p:ext uri="{BB962C8B-B14F-4D97-AF65-F5344CB8AC3E}">
        <p14:creationId xmlns:p14="http://schemas.microsoft.com/office/powerpoint/2010/main" val="2174671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3155F-CB4E-4D49-96E9-4241E7025F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97D9B7-EDB3-48F4-B27E-395B95DBC2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0D8EAD-FF52-4C93-A664-4FE0DC5F20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4B8D30A-E5E9-498E-9632-11AC74B222A4}"/>
              </a:ext>
            </a:extLst>
          </p:cNvPr>
          <p:cNvSpPr>
            <a:spLocks noGrp="1"/>
          </p:cNvSpPr>
          <p:nvPr>
            <p:ph type="dt" sz="half" idx="10"/>
          </p:nvPr>
        </p:nvSpPr>
        <p:spPr/>
        <p:txBody>
          <a:bodyPr/>
          <a:lstStyle/>
          <a:p>
            <a:fld id="{50DDDB5E-B45C-40B3-9DE7-04065E44AE72}" type="datetimeFigureOut">
              <a:rPr lang="en-US" smtClean="0"/>
              <a:t>4/26/2024</a:t>
            </a:fld>
            <a:endParaRPr lang="en-US"/>
          </a:p>
        </p:txBody>
      </p:sp>
      <p:sp>
        <p:nvSpPr>
          <p:cNvPr id="6" name="Footer Placeholder 5">
            <a:extLst>
              <a:ext uri="{FF2B5EF4-FFF2-40B4-BE49-F238E27FC236}">
                <a16:creationId xmlns:a16="http://schemas.microsoft.com/office/drawing/2014/main" id="{9A37F270-25BF-4B9D-A8DB-5946D9E87C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65EE2E-99C2-4D16-B8F8-7BCE19058D34}"/>
              </a:ext>
            </a:extLst>
          </p:cNvPr>
          <p:cNvSpPr>
            <a:spLocks noGrp="1"/>
          </p:cNvSpPr>
          <p:nvPr>
            <p:ph type="sldNum" sz="quarter" idx="12"/>
          </p:nvPr>
        </p:nvSpPr>
        <p:spPr/>
        <p:txBody>
          <a:bodyPr/>
          <a:lstStyle/>
          <a:p>
            <a:fld id="{17C9612D-073A-4271-A9D0-9B22A01798FA}" type="slidenum">
              <a:rPr lang="en-US" smtClean="0"/>
              <a:t>‹#›</a:t>
            </a:fld>
            <a:endParaRPr lang="en-US"/>
          </a:p>
        </p:txBody>
      </p:sp>
    </p:spTree>
    <p:extLst>
      <p:ext uri="{BB962C8B-B14F-4D97-AF65-F5344CB8AC3E}">
        <p14:creationId xmlns:p14="http://schemas.microsoft.com/office/powerpoint/2010/main" val="345942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819078-4AED-4916-A240-DC3413020C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6A60E8-472A-4EEA-A97D-E0FEDDF8EC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36CAD0-081E-46F5-B0E4-540AA3BB02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DDB5E-B45C-40B3-9DE7-04065E44AE72}" type="datetimeFigureOut">
              <a:rPr lang="en-US" smtClean="0"/>
              <a:t>4/26/2024</a:t>
            </a:fld>
            <a:endParaRPr lang="en-US"/>
          </a:p>
        </p:txBody>
      </p:sp>
      <p:sp>
        <p:nvSpPr>
          <p:cNvPr id="5" name="Footer Placeholder 4">
            <a:extLst>
              <a:ext uri="{FF2B5EF4-FFF2-40B4-BE49-F238E27FC236}">
                <a16:creationId xmlns:a16="http://schemas.microsoft.com/office/drawing/2014/main" id="{F2A30990-A348-48A6-86E2-B212ECA590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7DEF6C-B38D-486D-AF28-8AE685FB14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9612D-073A-4271-A9D0-9B22A01798FA}" type="slidenum">
              <a:rPr lang="en-US" smtClean="0"/>
              <a:t>‹#›</a:t>
            </a:fld>
            <a:endParaRPr lang="en-US"/>
          </a:p>
        </p:txBody>
      </p:sp>
    </p:spTree>
    <p:extLst>
      <p:ext uri="{BB962C8B-B14F-4D97-AF65-F5344CB8AC3E}">
        <p14:creationId xmlns:p14="http://schemas.microsoft.com/office/powerpoint/2010/main" val="4079957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ABA8B-4628-4390-BCAA-0CF59C52E09D}"/>
              </a:ext>
            </a:extLst>
          </p:cNvPr>
          <p:cNvSpPr>
            <a:spLocks noGrp="1"/>
          </p:cNvSpPr>
          <p:nvPr>
            <p:ph type="ctrTitle"/>
          </p:nvPr>
        </p:nvSpPr>
        <p:spPr/>
        <p:txBody>
          <a:bodyPr/>
          <a:lstStyle/>
          <a:p>
            <a:r>
              <a:rPr lang="en-US" b="1" dirty="0">
                <a:solidFill>
                  <a:srgbClr val="0070C0"/>
                </a:solidFill>
              </a:rPr>
              <a:t>2024 Washington State Legislative Session</a:t>
            </a:r>
          </a:p>
        </p:txBody>
      </p:sp>
      <p:sp>
        <p:nvSpPr>
          <p:cNvPr id="3" name="Subtitle 2">
            <a:extLst>
              <a:ext uri="{FF2B5EF4-FFF2-40B4-BE49-F238E27FC236}">
                <a16:creationId xmlns:a16="http://schemas.microsoft.com/office/drawing/2014/main" id="{54E57833-AFC6-4EEC-8BFC-302CA3B7CBAF}"/>
              </a:ext>
            </a:extLst>
          </p:cNvPr>
          <p:cNvSpPr>
            <a:spLocks noGrp="1"/>
          </p:cNvSpPr>
          <p:nvPr>
            <p:ph type="subTitle" idx="1"/>
          </p:nvPr>
        </p:nvSpPr>
        <p:spPr>
          <a:xfrm>
            <a:off x="1524000" y="3602037"/>
            <a:ext cx="9144000" cy="2016709"/>
          </a:xfrm>
        </p:spPr>
        <p:txBody>
          <a:bodyPr>
            <a:normAutofit/>
          </a:bodyPr>
          <a:lstStyle/>
          <a:p>
            <a:r>
              <a:rPr lang="en-US" sz="2800" dirty="0"/>
              <a:t>Rainier Beach Community Center</a:t>
            </a:r>
          </a:p>
          <a:p>
            <a:r>
              <a:rPr lang="en-US" sz="2800" dirty="0"/>
              <a:t>May 8, 2024</a:t>
            </a:r>
          </a:p>
          <a:p>
            <a:r>
              <a:rPr lang="en-US" sz="2800" dirty="0"/>
              <a:t>John Stafford</a:t>
            </a:r>
          </a:p>
        </p:txBody>
      </p:sp>
    </p:spTree>
    <p:extLst>
      <p:ext uri="{BB962C8B-B14F-4D97-AF65-F5344CB8AC3E}">
        <p14:creationId xmlns:p14="http://schemas.microsoft.com/office/powerpoint/2010/main" val="1371653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84578-D336-48F4-8CE2-D6E3E1FF13DF}"/>
              </a:ext>
            </a:extLst>
          </p:cNvPr>
          <p:cNvSpPr>
            <a:spLocks noGrp="1"/>
          </p:cNvSpPr>
          <p:nvPr>
            <p:ph type="title"/>
          </p:nvPr>
        </p:nvSpPr>
        <p:spPr>
          <a:xfrm>
            <a:off x="657726" y="1136830"/>
            <a:ext cx="4997116" cy="992759"/>
          </a:xfrm>
        </p:spPr>
        <p:txBody>
          <a:bodyPr>
            <a:normAutofit fontScale="90000"/>
          </a:bodyPr>
          <a:lstStyle/>
          <a:p>
            <a:pPr algn="ctr"/>
            <a:r>
              <a:rPr lang="en-US" dirty="0"/>
              <a:t> </a:t>
            </a:r>
            <a:r>
              <a:rPr lang="en-US" sz="3200" b="1" u="sng" dirty="0"/>
              <a:t>TAXES PER CAPITA</a:t>
            </a:r>
            <a:br>
              <a:rPr lang="en-US" u="sng" dirty="0"/>
            </a:br>
            <a:endParaRPr lang="en-US" u="sng" dirty="0"/>
          </a:p>
        </p:txBody>
      </p:sp>
      <p:pic>
        <p:nvPicPr>
          <p:cNvPr id="6" name="Picture 2" descr="https://ofm.wa.gov/sites/default/files/public/dataresearch/trends/revenue/charts/ch505.png">
            <a:extLst>
              <a:ext uri="{FF2B5EF4-FFF2-40B4-BE49-F238E27FC236}">
                <a16:creationId xmlns:a16="http://schemas.microsoft.com/office/drawing/2014/main" id="{08D10B18-2D75-4CE5-8586-9F7B032E258F}"/>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6236369" y="2273968"/>
            <a:ext cx="5241758" cy="38140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ofm.wa.gov/sites/default/files/public/dataresearch/trends/revenue/charts/ch504.png">
            <a:extLst>
              <a:ext uri="{FF2B5EF4-FFF2-40B4-BE49-F238E27FC236}">
                <a16:creationId xmlns:a16="http://schemas.microsoft.com/office/drawing/2014/main" id="{8320F485-6784-418F-86DF-D38B4E00316A}"/>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505326" y="2273968"/>
            <a:ext cx="5149516" cy="381401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5F4F3C7A-F5B3-457C-AF6F-AFCB1D49C906}"/>
              </a:ext>
            </a:extLst>
          </p:cNvPr>
          <p:cNvSpPr txBox="1"/>
          <p:nvPr/>
        </p:nvSpPr>
        <p:spPr>
          <a:xfrm>
            <a:off x="6100011" y="913337"/>
            <a:ext cx="5514474" cy="1077218"/>
          </a:xfrm>
          <a:prstGeom prst="rect">
            <a:avLst/>
          </a:prstGeom>
          <a:noFill/>
        </p:spPr>
        <p:txBody>
          <a:bodyPr wrap="square" rtlCol="0">
            <a:spAutoFit/>
          </a:bodyPr>
          <a:lstStyle/>
          <a:p>
            <a:pPr algn="ctr"/>
            <a:r>
              <a:rPr lang="en-US" sz="3200" u="sng" dirty="0"/>
              <a:t>TAXES PER $1,000 OF PERSONAL INCOME</a:t>
            </a:r>
          </a:p>
        </p:txBody>
      </p:sp>
      <p:sp>
        <p:nvSpPr>
          <p:cNvPr id="8" name="TextBox 7">
            <a:extLst>
              <a:ext uri="{FF2B5EF4-FFF2-40B4-BE49-F238E27FC236}">
                <a16:creationId xmlns:a16="http://schemas.microsoft.com/office/drawing/2014/main" id="{CDFB1024-FFE5-4A3E-ADB0-7FAFF54C8D92}"/>
              </a:ext>
            </a:extLst>
          </p:cNvPr>
          <p:cNvSpPr txBox="1"/>
          <p:nvPr/>
        </p:nvSpPr>
        <p:spPr>
          <a:xfrm>
            <a:off x="2731169" y="372979"/>
            <a:ext cx="6653464" cy="523220"/>
          </a:xfrm>
          <a:prstGeom prst="rect">
            <a:avLst/>
          </a:prstGeom>
          <a:noFill/>
        </p:spPr>
        <p:txBody>
          <a:bodyPr wrap="square" rtlCol="0">
            <a:spAutoFit/>
          </a:bodyPr>
          <a:lstStyle/>
          <a:p>
            <a:pPr algn="ctr"/>
            <a:r>
              <a:rPr lang="en-US" sz="2800" b="1" u="sng" dirty="0">
                <a:solidFill>
                  <a:srgbClr val="0070C0"/>
                </a:solidFill>
              </a:rPr>
              <a:t>WASHINGTON STATE TAXATION</a:t>
            </a:r>
          </a:p>
        </p:txBody>
      </p:sp>
      <p:sp>
        <p:nvSpPr>
          <p:cNvPr id="9" name="TextBox 8">
            <a:extLst>
              <a:ext uri="{FF2B5EF4-FFF2-40B4-BE49-F238E27FC236}">
                <a16:creationId xmlns:a16="http://schemas.microsoft.com/office/drawing/2014/main" id="{0400DB24-54F8-425C-8E02-F27E7625089C}"/>
              </a:ext>
            </a:extLst>
          </p:cNvPr>
          <p:cNvSpPr txBox="1"/>
          <p:nvPr/>
        </p:nvSpPr>
        <p:spPr>
          <a:xfrm>
            <a:off x="505326" y="6328611"/>
            <a:ext cx="7074569" cy="400110"/>
          </a:xfrm>
          <a:prstGeom prst="rect">
            <a:avLst/>
          </a:prstGeom>
          <a:noFill/>
        </p:spPr>
        <p:txBody>
          <a:bodyPr wrap="square" rtlCol="0">
            <a:spAutoFit/>
          </a:bodyPr>
          <a:lstStyle/>
          <a:p>
            <a:r>
              <a:rPr lang="en-US" sz="2000" b="1" dirty="0"/>
              <a:t>Source: Washington State Office of Financial Management</a:t>
            </a:r>
          </a:p>
        </p:txBody>
      </p:sp>
    </p:spTree>
    <p:extLst>
      <p:ext uri="{BB962C8B-B14F-4D97-AF65-F5344CB8AC3E}">
        <p14:creationId xmlns:p14="http://schemas.microsoft.com/office/powerpoint/2010/main" val="1797893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01834-217E-4BBC-818E-D96B2E964DC7}"/>
              </a:ext>
            </a:extLst>
          </p:cNvPr>
          <p:cNvSpPr>
            <a:spLocks noGrp="1"/>
          </p:cNvSpPr>
          <p:nvPr>
            <p:ph type="title"/>
          </p:nvPr>
        </p:nvSpPr>
        <p:spPr/>
        <p:txBody>
          <a:bodyPr/>
          <a:lstStyle/>
          <a:p>
            <a:pPr algn="ctr"/>
            <a:r>
              <a:rPr lang="en-US" b="1" u="sng" dirty="0">
                <a:solidFill>
                  <a:srgbClr val="0070C0"/>
                </a:solidFill>
              </a:rPr>
              <a:t>Agenda</a:t>
            </a:r>
          </a:p>
        </p:txBody>
      </p:sp>
      <p:sp>
        <p:nvSpPr>
          <p:cNvPr id="3" name="Content Placeholder 2">
            <a:extLst>
              <a:ext uri="{FF2B5EF4-FFF2-40B4-BE49-F238E27FC236}">
                <a16:creationId xmlns:a16="http://schemas.microsoft.com/office/drawing/2014/main" id="{38FC2A15-1684-4A69-AFF5-40680DFCADF0}"/>
              </a:ext>
            </a:extLst>
          </p:cNvPr>
          <p:cNvSpPr>
            <a:spLocks noGrp="1"/>
          </p:cNvSpPr>
          <p:nvPr>
            <p:ph idx="1"/>
          </p:nvPr>
        </p:nvSpPr>
        <p:spPr>
          <a:xfrm>
            <a:off x="838200" y="1515979"/>
            <a:ext cx="10515600" cy="4660984"/>
          </a:xfrm>
        </p:spPr>
        <p:txBody>
          <a:bodyPr/>
          <a:lstStyle/>
          <a:p>
            <a:pPr marL="0" indent="0">
              <a:buNone/>
            </a:pPr>
            <a:endParaRPr lang="en-US" dirty="0"/>
          </a:p>
          <a:p>
            <a:pPr algn="ctr"/>
            <a:r>
              <a:rPr lang="en-US" dirty="0"/>
              <a:t>OVERVIEW</a:t>
            </a:r>
          </a:p>
          <a:p>
            <a:pPr algn="ctr"/>
            <a:r>
              <a:rPr lang="en-US" dirty="0"/>
              <a:t>BUDGETS</a:t>
            </a:r>
          </a:p>
          <a:p>
            <a:pPr algn="ctr"/>
            <a:r>
              <a:rPr lang="en-US" dirty="0"/>
              <a:t>BILLS</a:t>
            </a:r>
          </a:p>
          <a:p>
            <a:pPr algn="ctr"/>
            <a:r>
              <a:rPr lang="en-US" dirty="0"/>
              <a:t>EVALUATIONS</a:t>
            </a:r>
          </a:p>
        </p:txBody>
      </p:sp>
      <p:sp>
        <p:nvSpPr>
          <p:cNvPr id="4" name="Arrow: Right 3">
            <a:extLst>
              <a:ext uri="{FF2B5EF4-FFF2-40B4-BE49-F238E27FC236}">
                <a16:creationId xmlns:a16="http://schemas.microsoft.com/office/drawing/2014/main" id="{F9071BCC-2CB8-4E7A-B2CE-8464A071380F}"/>
              </a:ext>
            </a:extLst>
          </p:cNvPr>
          <p:cNvSpPr/>
          <p:nvPr/>
        </p:nvSpPr>
        <p:spPr>
          <a:xfrm>
            <a:off x="4511842" y="303195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2572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FBE2E-03A6-4A23-84ED-FE915CAB2F7C}"/>
              </a:ext>
            </a:extLst>
          </p:cNvPr>
          <p:cNvSpPr>
            <a:spLocks noGrp="1"/>
          </p:cNvSpPr>
          <p:nvPr>
            <p:ph type="title"/>
          </p:nvPr>
        </p:nvSpPr>
        <p:spPr>
          <a:xfrm>
            <a:off x="838200" y="365125"/>
            <a:ext cx="10515600" cy="820237"/>
          </a:xfrm>
        </p:spPr>
        <p:txBody>
          <a:bodyPr/>
          <a:lstStyle/>
          <a:p>
            <a:pPr algn="ctr"/>
            <a:r>
              <a:rPr lang="en-US" b="1" u="sng" dirty="0">
                <a:solidFill>
                  <a:srgbClr val="0070C0"/>
                </a:solidFill>
              </a:rPr>
              <a:t>Taxation</a:t>
            </a:r>
          </a:p>
        </p:txBody>
      </p:sp>
      <p:sp>
        <p:nvSpPr>
          <p:cNvPr id="3" name="Content Placeholder 2">
            <a:extLst>
              <a:ext uri="{FF2B5EF4-FFF2-40B4-BE49-F238E27FC236}">
                <a16:creationId xmlns:a16="http://schemas.microsoft.com/office/drawing/2014/main" id="{9DBD9D73-3AC2-4D96-B76E-98B771BC040C}"/>
              </a:ext>
            </a:extLst>
          </p:cNvPr>
          <p:cNvSpPr>
            <a:spLocks noGrp="1"/>
          </p:cNvSpPr>
          <p:nvPr>
            <p:ph idx="1"/>
          </p:nvPr>
        </p:nvSpPr>
        <p:spPr>
          <a:xfrm>
            <a:off x="838200" y="962526"/>
            <a:ext cx="10515600" cy="5630779"/>
          </a:xfrm>
        </p:spPr>
        <p:txBody>
          <a:bodyPr>
            <a:normAutofit/>
          </a:bodyPr>
          <a:lstStyle/>
          <a:p>
            <a:pPr marL="0" indent="0">
              <a:buNone/>
            </a:pPr>
            <a:endParaRPr lang="en-US" dirty="0"/>
          </a:p>
          <a:p>
            <a:r>
              <a:rPr lang="en-US" b="1" dirty="0">
                <a:solidFill>
                  <a:srgbClr val="FF0000"/>
                </a:solidFill>
              </a:rPr>
              <a:t>PROPERTY TAXES: </a:t>
            </a:r>
            <a:r>
              <a:rPr lang="en-US" dirty="0">
                <a:solidFill>
                  <a:srgbClr val="FF0000"/>
                </a:solidFill>
              </a:rPr>
              <a:t>Allow cities and counties to raise property taxes at higher rates (3% versus the current 1% limit) without voter approval. FAILED (SB 5770)</a:t>
            </a:r>
          </a:p>
          <a:p>
            <a:r>
              <a:rPr lang="en-US" b="1" dirty="0">
                <a:solidFill>
                  <a:srgbClr val="FF0000"/>
                </a:solidFill>
              </a:rPr>
              <a:t>PROPERTY TAXES FOR HOUSING: </a:t>
            </a:r>
            <a:r>
              <a:rPr lang="en-US" dirty="0">
                <a:solidFill>
                  <a:srgbClr val="FF0000"/>
                </a:solidFill>
              </a:rPr>
              <a:t>Tax real estate sales of over $3 million, with proceeds funding affordable housing. FAILED (HB 2276)</a:t>
            </a:r>
          </a:p>
          <a:p>
            <a:r>
              <a:rPr lang="en-US" b="1" dirty="0">
                <a:solidFill>
                  <a:srgbClr val="00B050"/>
                </a:solidFill>
              </a:rPr>
              <a:t>KING COUNTY TAXES: </a:t>
            </a:r>
            <a:r>
              <a:rPr lang="en-US" dirty="0">
                <a:solidFill>
                  <a:srgbClr val="00B050"/>
                </a:solidFill>
              </a:rPr>
              <a:t>Allow King County to use new levies to fund existing services, if approved by voters. PASSED (HB 2044)</a:t>
            </a:r>
          </a:p>
          <a:p>
            <a:r>
              <a:rPr lang="en-US" b="1" dirty="0">
                <a:solidFill>
                  <a:srgbClr val="FF0000"/>
                </a:solidFill>
              </a:rPr>
              <a:t>GIFT CARDS:</a:t>
            </a:r>
            <a:r>
              <a:rPr lang="en-US" dirty="0">
                <a:solidFill>
                  <a:srgbClr val="FF0000"/>
                </a:solidFill>
              </a:rPr>
              <a:t> Require unspent gift card balances to be transferred to the state after three years. FAILED (HB 2095)</a:t>
            </a:r>
          </a:p>
          <a:p>
            <a:pPr marL="0" indent="0">
              <a:buNone/>
            </a:pPr>
            <a:endParaRPr lang="en-US" dirty="0">
              <a:solidFill>
                <a:srgbClr val="FF0000"/>
              </a:solidFill>
            </a:endParaRPr>
          </a:p>
          <a:p>
            <a:endParaRPr lang="en-US" dirty="0"/>
          </a:p>
          <a:p>
            <a:endParaRPr lang="en-US" dirty="0"/>
          </a:p>
          <a:p>
            <a:endParaRPr lang="en-US" dirty="0"/>
          </a:p>
        </p:txBody>
      </p:sp>
    </p:spTree>
    <p:extLst>
      <p:ext uri="{BB962C8B-B14F-4D97-AF65-F5344CB8AC3E}">
        <p14:creationId xmlns:p14="http://schemas.microsoft.com/office/powerpoint/2010/main" val="1715242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3F4AA-08F1-4473-8538-DBC40E419C1C}"/>
              </a:ext>
            </a:extLst>
          </p:cNvPr>
          <p:cNvSpPr>
            <a:spLocks noGrp="1"/>
          </p:cNvSpPr>
          <p:nvPr>
            <p:ph type="title"/>
          </p:nvPr>
        </p:nvSpPr>
        <p:spPr>
          <a:xfrm>
            <a:off x="838200" y="365126"/>
            <a:ext cx="10515600" cy="982412"/>
          </a:xfrm>
        </p:spPr>
        <p:txBody>
          <a:bodyPr/>
          <a:lstStyle/>
          <a:p>
            <a:pPr algn="ctr"/>
            <a:r>
              <a:rPr lang="en-US" b="1" u="sng" dirty="0">
                <a:solidFill>
                  <a:srgbClr val="0070C0"/>
                </a:solidFill>
              </a:rPr>
              <a:t>Transportation</a:t>
            </a:r>
          </a:p>
        </p:txBody>
      </p:sp>
      <p:sp>
        <p:nvSpPr>
          <p:cNvPr id="3" name="Content Placeholder 2">
            <a:extLst>
              <a:ext uri="{FF2B5EF4-FFF2-40B4-BE49-F238E27FC236}">
                <a16:creationId xmlns:a16="http://schemas.microsoft.com/office/drawing/2014/main" id="{3D2DD002-9E6C-4B9A-A544-5DD61503D34B}"/>
              </a:ext>
            </a:extLst>
          </p:cNvPr>
          <p:cNvSpPr>
            <a:spLocks noGrp="1"/>
          </p:cNvSpPr>
          <p:nvPr>
            <p:ph idx="1"/>
          </p:nvPr>
        </p:nvSpPr>
        <p:spPr>
          <a:xfrm>
            <a:off x="838200" y="1179094"/>
            <a:ext cx="10515600" cy="5313779"/>
          </a:xfrm>
        </p:spPr>
        <p:txBody>
          <a:bodyPr>
            <a:normAutofit/>
          </a:bodyPr>
          <a:lstStyle/>
          <a:p>
            <a:pPr marL="0" indent="0">
              <a:buNone/>
            </a:pPr>
            <a:endParaRPr lang="en-US" dirty="0"/>
          </a:p>
          <a:p>
            <a:r>
              <a:rPr lang="en-US" b="1" dirty="0">
                <a:solidFill>
                  <a:srgbClr val="FF0000"/>
                </a:solidFill>
              </a:rPr>
              <a:t>FERRY SYSTEM: </a:t>
            </a:r>
            <a:r>
              <a:rPr lang="en-US" dirty="0">
                <a:solidFill>
                  <a:srgbClr val="FF0000"/>
                </a:solidFill>
              </a:rPr>
              <a:t>Create a work group to study the Washington State Ferry System – its value to the state and proposals for long term viability. FAILED (HB 2497)</a:t>
            </a:r>
          </a:p>
          <a:p>
            <a:r>
              <a:rPr lang="en-US" b="1" dirty="0">
                <a:solidFill>
                  <a:srgbClr val="00B050"/>
                </a:solidFill>
              </a:rPr>
              <a:t>HYBRID DIESEL/ELECTRIC FERRIES: </a:t>
            </a:r>
            <a:r>
              <a:rPr lang="en-US" dirty="0">
                <a:solidFill>
                  <a:srgbClr val="00B050"/>
                </a:solidFill>
              </a:rPr>
              <a:t>Funding to convert two ferries from diesel to hybrid (with near-total fleet conversion expected by 2040). PASSED VIA BUDGET</a:t>
            </a:r>
          </a:p>
          <a:p>
            <a:r>
              <a:rPr lang="en-US" b="1" dirty="0">
                <a:solidFill>
                  <a:srgbClr val="00B050"/>
                </a:solidFill>
              </a:rPr>
              <a:t>SCHOOL BUSES: </a:t>
            </a:r>
            <a:r>
              <a:rPr lang="en-US" dirty="0">
                <a:solidFill>
                  <a:srgbClr val="00B050"/>
                </a:solidFill>
              </a:rPr>
              <a:t>Require and fund electric school buses. PASSED (HB 1368)</a:t>
            </a:r>
          </a:p>
          <a:p>
            <a:r>
              <a:rPr lang="en-US" b="1" dirty="0">
                <a:solidFill>
                  <a:srgbClr val="00B050"/>
                </a:solidFill>
              </a:rPr>
              <a:t>COLUMBIA RIVER BRIDGE CROSSING (CRC):</a:t>
            </a:r>
            <a:r>
              <a:rPr lang="en-US" dirty="0">
                <a:solidFill>
                  <a:srgbClr val="00B050"/>
                </a:solidFill>
              </a:rPr>
              <a:t> Roughly $275 million in both Senate and House Transportation Budget for the Columbia River Crossing. PASSED VIA BUDGET</a:t>
            </a:r>
          </a:p>
          <a:p>
            <a:endParaRPr lang="en-US" dirty="0"/>
          </a:p>
          <a:p>
            <a:endParaRPr lang="en-US" dirty="0"/>
          </a:p>
          <a:p>
            <a:endParaRPr lang="en-US" dirty="0"/>
          </a:p>
        </p:txBody>
      </p:sp>
    </p:spTree>
    <p:extLst>
      <p:ext uri="{BB962C8B-B14F-4D97-AF65-F5344CB8AC3E}">
        <p14:creationId xmlns:p14="http://schemas.microsoft.com/office/powerpoint/2010/main" val="2006781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1B8BF-7750-48C1-904F-F32807EA8733}"/>
              </a:ext>
            </a:extLst>
          </p:cNvPr>
          <p:cNvSpPr>
            <a:spLocks noGrp="1"/>
          </p:cNvSpPr>
          <p:nvPr>
            <p:ph type="title"/>
          </p:nvPr>
        </p:nvSpPr>
        <p:spPr/>
        <p:txBody>
          <a:bodyPr/>
          <a:lstStyle/>
          <a:p>
            <a:pPr algn="ctr"/>
            <a:r>
              <a:rPr lang="en-US" b="1" u="sng" dirty="0">
                <a:solidFill>
                  <a:srgbClr val="0070C0"/>
                </a:solidFill>
              </a:rPr>
              <a:t>Education</a:t>
            </a:r>
          </a:p>
        </p:txBody>
      </p:sp>
      <p:sp>
        <p:nvSpPr>
          <p:cNvPr id="3" name="Content Placeholder 2">
            <a:extLst>
              <a:ext uri="{FF2B5EF4-FFF2-40B4-BE49-F238E27FC236}">
                <a16:creationId xmlns:a16="http://schemas.microsoft.com/office/drawing/2014/main" id="{2B14B4D5-C578-4E92-892E-AEC12D30DD6F}"/>
              </a:ext>
            </a:extLst>
          </p:cNvPr>
          <p:cNvSpPr>
            <a:spLocks noGrp="1"/>
          </p:cNvSpPr>
          <p:nvPr>
            <p:ph idx="1"/>
          </p:nvPr>
        </p:nvSpPr>
        <p:spPr>
          <a:xfrm>
            <a:off x="838200" y="1576138"/>
            <a:ext cx="10515600" cy="4600826"/>
          </a:xfrm>
        </p:spPr>
        <p:txBody>
          <a:bodyPr>
            <a:normAutofit/>
          </a:bodyPr>
          <a:lstStyle/>
          <a:p>
            <a:pPr lvl="0"/>
            <a:r>
              <a:rPr lang="en-US" b="1" dirty="0">
                <a:solidFill>
                  <a:srgbClr val="00B050"/>
                </a:solidFill>
              </a:rPr>
              <a:t>SPECIAL EDUCATION: </a:t>
            </a:r>
            <a:r>
              <a:rPr lang="en-US" dirty="0">
                <a:solidFill>
                  <a:srgbClr val="00B050"/>
                </a:solidFill>
              </a:rPr>
              <a:t>Increase funding for special education by raising the special education student enrollment cap from 15% to 17.25%. PASSED (HB 2180)</a:t>
            </a:r>
          </a:p>
          <a:p>
            <a:pPr lvl="0"/>
            <a:r>
              <a:rPr lang="en-US" b="1" dirty="0">
                <a:solidFill>
                  <a:srgbClr val="00B050"/>
                </a:solidFill>
              </a:rPr>
              <a:t>PARAEDUCATORS: </a:t>
            </a:r>
            <a:r>
              <a:rPr lang="en-US" dirty="0">
                <a:solidFill>
                  <a:srgbClr val="00B050"/>
                </a:solidFill>
              </a:rPr>
              <a:t>Increase funding for hiring additional paraeducators in K-12 schools. PASSED (SB 5882)</a:t>
            </a:r>
          </a:p>
          <a:p>
            <a:pPr lvl="0"/>
            <a:r>
              <a:rPr lang="en-US" b="1" dirty="0">
                <a:solidFill>
                  <a:srgbClr val="FF0000"/>
                </a:solidFill>
              </a:rPr>
              <a:t>SCHOOL CONSTRUCTION FINANCING: </a:t>
            </a:r>
            <a:r>
              <a:rPr lang="en-US" dirty="0">
                <a:solidFill>
                  <a:srgbClr val="FF0000"/>
                </a:solidFill>
              </a:rPr>
              <a:t>Issue low or no-interest loans to qualifying school districts to help with school construction. FAILED (SB 5344)</a:t>
            </a:r>
          </a:p>
          <a:p>
            <a:pPr lvl="0"/>
            <a:endParaRPr lang="en-US" dirty="0">
              <a:solidFill>
                <a:srgbClr val="FF0000"/>
              </a:solidFill>
            </a:endParaRPr>
          </a:p>
          <a:p>
            <a:pPr marL="0" lvl="0" indent="0">
              <a:buNone/>
            </a:pPr>
            <a:endParaRPr lang="en-US" dirty="0">
              <a:solidFill>
                <a:srgbClr val="FF0000"/>
              </a:solidFill>
            </a:endParaRPr>
          </a:p>
          <a:p>
            <a:pPr marL="0" lvl="0" indent="0">
              <a:buNone/>
            </a:pPr>
            <a:endParaRPr lang="en-US" dirty="0">
              <a:solidFill>
                <a:srgbClr val="FF0000"/>
              </a:solidFill>
            </a:endParaRPr>
          </a:p>
          <a:p>
            <a:pPr lvl="0"/>
            <a:endParaRPr lang="en-US" dirty="0">
              <a:solidFill>
                <a:srgbClr val="FF0000"/>
              </a:solidFill>
            </a:endParaRPr>
          </a:p>
          <a:p>
            <a:pPr marL="0" lvl="0" indent="0">
              <a:buNone/>
            </a:pPr>
            <a:endParaRPr lang="en-US" dirty="0">
              <a:solidFill>
                <a:srgbClr val="FF0000"/>
              </a:solidFill>
            </a:endParaRPr>
          </a:p>
          <a:p>
            <a:pPr marL="0" indent="0">
              <a:buNone/>
            </a:pPr>
            <a:endParaRPr lang="en-US" dirty="0"/>
          </a:p>
          <a:p>
            <a:pPr marL="0" lvl="0" indent="0">
              <a:buNone/>
            </a:pPr>
            <a:endParaRPr lang="en-US" dirty="0"/>
          </a:p>
        </p:txBody>
      </p:sp>
    </p:spTree>
    <p:extLst>
      <p:ext uri="{BB962C8B-B14F-4D97-AF65-F5344CB8AC3E}">
        <p14:creationId xmlns:p14="http://schemas.microsoft.com/office/powerpoint/2010/main" val="2211597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CFFA3-7460-46D4-A204-5EF645C64BF6}"/>
              </a:ext>
            </a:extLst>
          </p:cNvPr>
          <p:cNvSpPr>
            <a:spLocks noGrp="1"/>
          </p:cNvSpPr>
          <p:nvPr>
            <p:ph type="title"/>
          </p:nvPr>
        </p:nvSpPr>
        <p:spPr>
          <a:xfrm>
            <a:off x="838200" y="365126"/>
            <a:ext cx="10515600" cy="693654"/>
          </a:xfrm>
        </p:spPr>
        <p:txBody>
          <a:bodyPr>
            <a:normAutofit fontScale="90000"/>
          </a:bodyPr>
          <a:lstStyle/>
          <a:p>
            <a:pPr algn="ctr"/>
            <a:r>
              <a:rPr lang="en-US" b="1" u="sng" dirty="0">
                <a:solidFill>
                  <a:srgbClr val="0070C0"/>
                </a:solidFill>
              </a:rPr>
              <a:t>Health Care</a:t>
            </a:r>
          </a:p>
        </p:txBody>
      </p:sp>
      <p:sp>
        <p:nvSpPr>
          <p:cNvPr id="3" name="Content Placeholder 2">
            <a:extLst>
              <a:ext uri="{FF2B5EF4-FFF2-40B4-BE49-F238E27FC236}">
                <a16:creationId xmlns:a16="http://schemas.microsoft.com/office/drawing/2014/main" id="{ED70C06F-C00C-4DE3-9CD7-6EE9C3862C25}"/>
              </a:ext>
            </a:extLst>
          </p:cNvPr>
          <p:cNvSpPr>
            <a:spLocks noGrp="1"/>
          </p:cNvSpPr>
          <p:nvPr>
            <p:ph idx="1"/>
          </p:nvPr>
        </p:nvSpPr>
        <p:spPr>
          <a:xfrm>
            <a:off x="838200" y="1058779"/>
            <a:ext cx="10515600" cy="5799221"/>
          </a:xfrm>
        </p:spPr>
        <p:txBody>
          <a:bodyPr>
            <a:normAutofit fontScale="92500" lnSpcReduction="20000"/>
          </a:bodyPr>
          <a:lstStyle/>
          <a:p>
            <a:r>
              <a:rPr lang="en-US" b="1" dirty="0">
                <a:solidFill>
                  <a:srgbClr val="FF0000"/>
                </a:solidFill>
              </a:rPr>
              <a:t>HOSPITAL CONSOLIDATION: </a:t>
            </a:r>
            <a:r>
              <a:rPr lang="en-US" dirty="0">
                <a:solidFill>
                  <a:srgbClr val="FF0000"/>
                </a:solidFill>
              </a:rPr>
              <a:t>Bill to increase oversight of hospital mergers. Intended to address two issues: religious care issues (e.g., reproductive care, end of life care, gender affirming care), and private ownership of health care systems (e.g., private equity). FAILED (SB 5241)</a:t>
            </a:r>
          </a:p>
          <a:p>
            <a:r>
              <a:rPr lang="en-US" b="1" dirty="0">
                <a:solidFill>
                  <a:srgbClr val="00B050"/>
                </a:solidFill>
              </a:rPr>
              <a:t>HEALTH CARE WORKFORCE: </a:t>
            </a:r>
            <a:r>
              <a:rPr lang="en-US" dirty="0">
                <a:solidFill>
                  <a:srgbClr val="00B050"/>
                </a:solidFill>
              </a:rPr>
              <a:t>Bills to create certificates for MRI technicians and Emergency Medical Technicians to retain health care workers. PASSED (HB 2355)</a:t>
            </a:r>
          </a:p>
          <a:p>
            <a:r>
              <a:rPr lang="en-US" b="1" dirty="0">
                <a:solidFill>
                  <a:srgbClr val="00B050"/>
                </a:solidFill>
              </a:rPr>
              <a:t>HEALTH CARE WORKFORCE: </a:t>
            </a:r>
            <a:r>
              <a:rPr lang="en-US" dirty="0">
                <a:solidFill>
                  <a:srgbClr val="00B050"/>
                </a:solidFill>
              </a:rPr>
              <a:t>More funding for physician residency programs in the hopes of keeping physicians in-state after graduation. PASSED VIA BUDGET</a:t>
            </a:r>
          </a:p>
          <a:p>
            <a:r>
              <a:rPr lang="en-US" b="1" dirty="0">
                <a:solidFill>
                  <a:srgbClr val="FF0000"/>
                </a:solidFill>
              </a:rPr>
              <a:t>PHYSICIAN REIMBURSEMENT RATES: </a:t>
            </a:r>
            <a:r>
              <a:rPr lang="en-US" dirty="0">
                <a:solidFill>
                  <a:srgbClr val="FF0000"/>
                </a:solidFill>
              </a:rPr>
              <a:t>Increase Medicaid reimbursement rates for physicians working outside of hospitals. FAILED</a:t>
            </a:r>
          </a:p>
          <a:p>
            <a:r>
              <a:rPr lang="en-US" b="1" dirty="0">
                <a:solidFill>
                  <a:srgbClr val="00B050"/>
                </a:solidFill>
              </a:rPr>
              <a:t>MATERNAL HEALTH CARE: </a:t>
            </a:r>
            <a:r>
              <a:rPr lang="en-US" dirty="0">
                <a:solidFill>
                  <a:srgbClr val="00B050"/>
                </a:solidFill>
              </a:rPr>
              <a:t>Provides funding for Doula maternal health care services for low-income women (as part of state’s Medicaid bill). PASSED (ESSB 5950)</a:t>
            </a:r>
          </a:p>
          <a:p>
            <a:r>
              <a:rPr lang="en-US" b="1" dirty="0">
                <a:solidFill>
                  <a:srgbClr val="FF0000"/>
                </a:solidFill>
              </a:rPr>
              <a:t>INSULIN: </a:t>
            </a:r>
            <a:r>
              <a:rPr lang="en-US" dirty="0">
                <a:solidFill>
                  <a:srgbClr val="FF0000"/>
                </a:solidFill>
              </a:rPr>
              <a:t>Allows individuals to receive one 30-day emergency supply of insulin per year. FAILED (SB 5776)</a:t>
            </a:r>
          </a:p>
          <a:p>
            <a:pPr marL="0" indent="0">
              <a:buNone/>
            </a:pPr>
            <a:endParaRPr lang="en-US" dirty="0"/>
          </a:p>
          <a:p>
            <a:pPr marL="0" indent="0">
              <a:buNone/>
            </a:pPr>
            <a:endParaRPr lang="en-US" dirty="0"/>
          </a:p>
          <a:p>
            <a:endParaRPr lang="en-US" dirty="0"/>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594793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8CD64-8640-4CCC-BFF6-FA5949A19ACA}"/>
              </a:ext>
            </a:extLst>
          </p:cNvPr>
          <p:cNvSpPr>
            <a:spLocks noGrp="1"/>
          </p:cNvSpPr>
          <p:nvPr>
            <p:ph type="title"/>
          </p:nvPr>
        </p:nvSpPr>
        <p:spPr>
          <a:xfrm>
            <a:off x="838200" y="365126"/>
            <a:ext cx="10515600" cy="537242"/>
          </a:xfrm>
        </p:spPr>
        <p:txBody>
          <a:bodyPr>
            <a:normAutofit fontScale="90000"/>
          </a:bodyPr>
          <a:lstStyle/>
          <a:p>
            <a:pPr algn="ctr"/>
            <a:r>
              <a:rPr lang="en-US" b="1" u="sng" dirty="0">
                <a:solidFill>
                  <a:srgbClr val="0070C0"/>
                </a:solidFill>
              </a:rPr>
              <a:t>Environment</a:t>
            </a:r>
          </a:p>
        </p:txBody>
      </p:sp>
      <p:sp>
        <p:nvSpPr>
          <p:cNvPr id="3" name="Content Placeholder 2">
            <a:extLst>
              <a:ext uri="{FF2B5EF4-FFF2-40B4-BE49-F238E27FC236}">
                <a16:creationId xmlns:a16="http://schemas.microsoft.com/office/drawing/2014/main" id="{20367AEE-BCF0-4F94-942F-7DD96A669B37}"/>
              </a:ext>
            </a:extLst>
          </p:cNvPr>
          <p:cNvSpPr>
            <a:spLocks noGrp="1"/>
          </p:cNvSpPr>
          <p:nvPr>
            <p:ph idx="1"/>
          </p:nvPr>
        </p:nvSpPr>
        <p:spPr>
          <a:xfrm>
            <a:off x="838200" y="1034716"/>
            <a:ext cx="10515600" cy="5458158"/>
          </a:xfrm>
        </p:spPr>
        <p:txBody>
          <a:bodyPr>
            <a:normAutofit/>
          </a:bodyPr>
          <a:lstStyle/>
          <a:p>
            <a:r>
              <a:rPr lang="en-US" b="1" dirty="0">
                <a:solidFill>
                  <a:srgbClr val="00B050"/>
                </a:solidFill>
              </a:rPr>
              <a:t>LEAD REDUCTION: </a:t>
            </a:r>
            <a:r>
              <a:rPr lang="en-US" dirty="0">
                <a:solidFill>
                  <a:srgbClr val="00B050"/>
                </a:solidFill>
              </a:rPr>
              <a:t>Ban lead in pots and pans. PASSED (HB 5601)</a:t>
            </a:r>
          </a:p>
          <a:p>
            <a:r>
              <a:rPr lang="en-US" b="1" dirty="0">
                <a:solidFill>
                  <a:srgbClr val="FF0000"/>
                </a:solidFill>
              </a:rPr>
              <a:t>PLASTIC WASTE MANAGEMENT: </a:t>
            </a:r>
            <a:r>
              <a:rPr lang="en-US" dirty="0">
                <a:solidFill>
                  <a:srgbClr val="FF0000"/>
                </a:solidFill>
              </a:rPr>
              <a:t>The Wrap Act -- require companies that produce plastic wrapping to manage their discarded plastic pollution rather than rely on public waste management systems. FAILED (HB 2049) </a:t>
            </a:r>
          </a:p>
          <a:p>
            <a:pPr lvl="0"/>
            <a:r>
              <a:rPr lang="en-US" b="1" dirty="0">
                <a:solidFill>
                  <a:srgbClr val="FF0000"/>
                </a:solidFill>
              </a:rPr>
              <a:t>RECYCLING: </a:t>
            </a:r>
            <a:r>
              <a:rPr lang="en-US" dirty="0">
                <a:solidFill>
                  <a:srgbClr val="FF0000"/>
                </a:solidFill>
              </a:rPr>
              <a:t>Require packaging companies to use more recycled material. FAILED (HB 1900)</a:t>
            </a:r>
          </a:p>
          <a:p>
            <a:pPr lvl="0"/>
            <a:r>
              <a:rPr lang="en-US" b="1" dirty="0">
                <a:solidFill>
                  <a:srgbClr val="FF0000"/>
                </a:solidFill>
              </a:rPr>
              <a:t>RECYCLING: </a:t>
            </a:r>
            <a:r>
              <a:rPr lang="en-US" dirty="0">
                <a:solidFill>
                  <a:srgbClr val="FF0000"/>
                </a:solidFill>
              </a:rPr>
              <a:t>Establish a bottle deposit program. FAILED (HB 2144)</a:t>
            </a:r>
          </a:p>
          <a:p>
            <a:pPr lvl="0"/>
            <a:r>
              <a:rPr lang="en-US" b="1" dirty="0">
                <a:solidFill>
                  <a:srgbClr val="FF0000"/>
                </a:solidFill>
              </a:rPr>
              <a:t>ENVIRONMENTAL JUSTICE: </a:t>
            </a:r>
            <a:r>
              <a:rPr lang="en-US" dirty="0">
                <a:solidFill>
                  <a:srgbClr val="FF0000"/>
                </a:solidFill>
              </a:rPr>
              <a:t>The Cumulative Risk Burden Act --require an analysis of cumulative environmental burdens on communities prior to passing development bills that will increase the burden. FAILED (HB 2070)</a:t>
            </a:r>
          </a:p>
          <a:p>
            <a:endParaRPr lang="en-US" dirty="0"/>
          </a:p>
          <a:p>
            <a:endParaRPr lang="en-US" dirty="0"/>
          </a:p>
          <a:p>
            <a:pPr lvl="0"/>
            <a:endParaRPr lang="en-US" dirty="0"/>
          </a:p>
          <a:p>
            <a:pPr marL="0" indent="0">
              <a:buNone/>
            </a:pPr>
            <a:endParaRPr lang="en-US" dirty="0"/>
          </a:p>
        </p:txBody>
      </p:sp>
    </p:spTree>
    <p:extLst>
      <p:ext uri="{BB962C8B-B14F-4D97-AF65-F5344CB8AC3E}">
        <p14:creationId xmlns:p14="http://schemas.microsoft.com/office/powerpoint/2010/main" val="1104472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3086B-09CB-4B72-ABFA-16ADB5622A0C}"/>
              </a:ext>
            </a:extLst>
          </p:cNvPr>
          <p:cNvSpPr>
            <a:spLocks noGrp="1"/>
          </p:cNvSpPr>
          <p:nvPr>
            <p:ph type="title"/>
          </p:nvPr>
        </p:nvSpPr>
        <p:spPr>
          <a:xfrm>
            <a:off x="838200" y="365126"/>
            <a:ext cx="10515600" cy="741780"/>
          </a:xfrm>
        </p:spPr>
        <p:txBody>
          <a:bodyPr/>
          <a:lstStyle/>
          <a:p>
            <a:pPr algn="ctr"/>
            <a:r>
              <a:rPr lang="en-US" b="1" u="sng" dirty="0">
                <a:solidFill>
                  <a:srgbClr val="0070C0"/>
                </a:solidFill>
              </a:rPr>
              <a:t>Climate Change</a:t>
            </a:r>
          </a:p>
        </p:txBody>
      </p:sp>
      <p:sp>
        <p:nvSpPr>
          <p:cNvPr id="3" name="Content Placeholder 2">
            <a:extLst>
              <a:ext uri="{FF2B5EF4-FFF2-40B4-BE49-F238E27FC236}">
                <a16:creationId xmlns:a16="http://schemas.microsoft.com/office/drawing/2014/main" id="{E147F0A9-F331-403A-AF60-343AE2B71920}"/>
              </a:ext>
            </a:extLst>
          </p:cNvPr>
          <p:cNvSpPr>
            <a:spLocks noGrp="1"/>
          </p:cNvSpPr>
          <p:nvPr>
            <p:ph idx="1"/>
          </p:nvPr>
        </p:nvSpPr>
        <p:spPr>
          <a:xfrm>
            <a:off x="838200" y="974558"/>
            <a:ext cx="10515600" cy="5666874"/>
          </a:xfrm>
        </p:spPr>
        <p:txBody>
          <a:bodyPr>
            <a:normAutofit fontScale="92500" lnSpcReduction="20000"/>
          </a:bodyPr>
          <a:lstStyle/>
          <a:p>
            <a:pPr marL="0" indent="0">
              <a:buNone/>
            </a:pPr>
            <a:endParaRPr lang="en-US" dirty="0"/>
          </a:p>
          <a:p>
            <a:r>
              <a:rPr lang="en-US" b="1" dirty="0"/>
              <a:t> </a:t>
            </a:r>
            <a:r>
              <a:rPr lang="en-US" b="1" dirty="0">
                <a:solidFill>
                  <a:srgbClr val="00B050"/>
                </a:solidFill>
              </a:rPr>
              <a:t>CARBON MARKET: </a:t>
            </a:r>
            <a:r>
              <a:rPr lang="en-US" dirty="0">
                <a:solidFill>
                  <a:srgbClr val="00B050"/>
                </a:solidFill>
              </a:rPr>
              <a:t>Allows Washington State to join the California-Quebec Joint Carbon Pricing Market. PASSED (HB 6058)</a:t>
            </a:r>
          </a:p>
          <a:p>
            <a:pPr lvl="0"/>
            <a:r>
              <a:rPr lang="en-US" b="1" dirty="0">
                <a:solidFill>
                  <a:srgbClr val="00B050"/>
                </a:solidFill>
              </a:rPr>
              <a:t>DEBARBONIZATION OF PUGET SOUND ENERGY: </a:t>
            </a:r>
            <a:r>
              <a:rPr lang="en-US" dirty="0">
                <a:solidFill>
                  <a:srgbClr val="00B050"/>
                </a:solidFill>
              </a:rPr>
              <a:t>Facilitate the decarbonization of PSE, in part by limiting natural gas hookups. PASSED (HB 1589)</a:t>
            </a:r>
          </a:p>
          <a:p>
            <a:pPr lvl="0"/>
            <a:r>
              <a:rPr lang="en-US" b="1" dirty="0">
                <a:solidFill>
                  <a:srgbClr val="00B050"/>
                </a:solidFill>
              </a:rPr>
              <a:t>PROMOTING THERMAL HEATING NETWORKS: </a:t>
            </a:r>
            <a:r>
              <a:rPr lang="en-US" dirty="0">
                <a:solidFill>
                  <a:srgbClr val="00B050"/>
                </a:solidFill>
              </a:rPr>
              <a:t>Bill to promote thermal energy (heating and cooling) networks. PASSED (HB 2131)</a:t>
            </a:r>
          </a:p>
          <a:p>
            <a:pPr lvl="0"/>
            <a:r>
              <a:rPr lang="en-US" b="1" dirty="0">
                <a:solidFill>
                  <a:srgbClr val="FF0000"/>
                </a:solidFill>
              </a:rPr>
              <a:t>GASOLINE PRICE ANALYSIS: </a:t>
            </a:r>
            <a:r>
              <a:rPr lang="en-US" dirty="0">
                <a:solidFill>
                  <a:srgbClr val="FF0000"/>
                </a:solidFill>
              </a:rPr>
              <a:t>Create new department to analyze and oversee gas prices charged by refineries. FAILED (SB 6052)</a:t>
            </a:r>
          </a:p>
          <a:p>
            <a:r>
              <a:rPr lang="en-US" b="1" dirty="0">
                <a:solidFill>
                  <a:srgbClr val="FF0000"/>
                </a:solidFill>
              </a:rPr>
              <a:t>GASOLINE REBATES: </a:t>
            </a:r>
            <a:r>
              <a:rPr lang="en-US" dirty="0">
                <a:solidFill>
                  <a:srgbClr val="FF0000"/>
                </a:solidFill>
              </a:rPr>
              <a:t>Pay rebates of $200/year to lower income families for gasoline price increases due to the Climate Commitment Act. FAILED (HB 2040)</a:t>
            </a:r>
          </a:p>
          <a:p>
            <a:pPr lvl="0"/>
            <a:r>
              <a:rPr lang="en-US" b="1" dirty="0">
                <a:solidFill>
                  <a:srgbClr val="00B050"/>
                </a:solidFill>
              </a:rPr>
              <a:t>NUCLEAR ENERGY: </a:t>
            </a:r>
            <a:r>
              <a:rPr lang="en-US" dirty="0">
                <a:solidFill>
                  <a:srgbClr val="00B050"/>
                </a:solidFill>
              </a:rPr>
              <a:t>Calls for state officials to inform government if/when nuclear energy should be returned as part of the mix in Washington State. PASSED (HB 1924)</a:t>
            </a:r>
          </a:p>
          <a:p>
            <a:endParaRPr lang="en-US" dirty="0"/>
          </a:p>
          <a:p>
            <a:endParaRPr lang="en-US" dirty="0"/>
          </a:p>
          <a:p>
            <a:endParaRPr lang="en-US" dirty="0"/>
          </a:p>
          <a:p>
            <a:pPr lvl="0"/>
            <a:endParaRPr lang="en-US" dirty="0"/>
          </a:p>
          <a:p>
            <a:pPr marL="0" indent="0">
              <a:buNone/>
            </a:pPr>
            <a:endParaRPr lang="en-US" dirty="0"/>
          </a:p>
        </p:txBody>
      </p:sp>
    </p:spTree>
    <p:extLst>
      <p:ext uri="{BB962C8B-B14F-4D97-AF65-F5344CB8AC3E}">
        <p14:creationId xmlns:p14="http://schemas.microsoft.com/office/powerpoint/2010/main" val="1972368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DB2D0-5EDC-4B6B-9827-E4FE2DCF45F4}"/>
              </a:ext>
            </a:extLst>
          </p:cNvPr>
          <p:cNvSpPr>
            <a:spLocks noGrp="1"/>
          </p:cNvSpPr>
          <p:nvPr>
            <p:ph type="title"/>
          </p:nvPr>
        </p:nvSpPr>
        <p:spPr>
          <a:xfrm>
            <a:off x="838200" y="365126"/>
            <a:ext cx="10515600" cy="1030538"/>
          </a:xfrm>
        </p:spPr>
        <p:txBody>
          <a:bodyPr/>
          <a:lstStyle/>
          <a:p>
            <a:pPr algn="ctr"/>
            <a:r>
              <a:rPr lang="en-US" b="1" u="sng" dirty="0">
                <a:solidFill>
                  <a:srgbClr val="0070C0"/>
                </a:solidFill>
              </a:rPr>
              <a:t>Artificial Intelligence</a:t>
            </a:r>
          </a:p>
        </p:txBody>
      </p:sp>
      <p:sp>
        <p:nvSpPr>
          <p:cNvPr id="3" name="Content Placeholder 2">
            <a:extLst>
              <a:ext uri="{FF2B5EF4-FFF2-40B4-BE49-F238E27FC236}">
                <a16:creationId xmlns:a16="http://schemas.microsoft.com/office/drawing/2014/main" id="{0A294554-4846-44F0-8BA2-95E768B9E3E9}"/>
              </a:ext>
            </a:extLst>
          </p:cNvPr>
          <p:cNvSpPr>
            <a:spLocks noGrp="1"/>
          </p:cNvSpPr>
          <p:nvPr>
            <p:ph idx="1"/>
          </p:nvPr>
        </p:nvSpPr>
        <p:spPr>
          <a:xfrm>
            <a:off x="838200" y="1227221"/>
            <a:ext cx="10515600" cy="5438273"/>
          </a:xfrm>
        </p:spPr>
        <p:txBody>
          <a:bodyPr>
            <a:normAutofit fontScale="92500" lnSpcReduction="20000"/>
          </a:bodyPr>
          <a:lstStyle/>
          <a:p>
            <a:pPr lvl="0"/>
            <a:r>
              <a:rPr lang="en-US" b="1" dirty="0"/>
              <a:t>Note: </a:t>
            </a:r>
            <a:r>
              <a:rPr lang="en-US" dirty="0"/>
              <a:t>Over 400 Bills on AI Introduced in 40 States in 2024 Legislative Sessions.</a:t>
            </a:r>
          </a:p>
          <a:p>
            <a:pPr lvl="0"/>
            <a:r>
              <a:rPr lang="en-US" b="1" dirty="0">
                <a:solidFill>
                  <a:srgbClr val="00B050"/>
                </a:solidFill>
              </a:rPr>
              <a:t>CODIFY REGULATIONS: </a:t>
            </a:r>
            <a:r>
              <a:rPr lang="en-US" dirty="0">
                <a:solidFill>
                  <a:srgbClr val="00B050"/>
                </a:solidFill>
              </a:rPr>
              <a:t>Create committee to establish regulations for generative intelligence. PASSED (EXECUTIVE ORDER)</a:t>
            </a:r>
          </a:p>
          <a:p>
            <a:pPr lvl="0"/>
            <a:r>
              <a:rPr lang="en-US" b="1" dirty="0">
                <a:solidFill>
                  <a:srgbClr val="00B050"/>
                </a:solidFill>
              </a:rPr>
              <a:t>TASKFORCE: </a:t>
            </a:r>
            <a:r>
              <a:rPr lang="en-US" dirty="0">
                <a:solidFill>
                  <a:srgbClr val="00B050"/>
                </a:solidFill>
              </a:rPr>
              <a:t>Create an AI taskforce to establish guidelines for policy. PASSED (SB 5838)</a:t>
            </a:r>
            <a:endParaRPr lang="en-US" dirty="0"/>
          </a:p>
          <a:p>
            <a:pPr lvl="0"/>
            <a:r>
              <a:rPr lang="en-US" b="1" dirty="0">
                <a:solidFill>
                  <a:srgbClr val="00B050"/>
                </a:solidFill>
              </a:rPr>
              <a:t>IMAGES: </a:t>
            </a:r>
            <a:r>
              <a:rPr lang="en-US" dirty="0">
                <a:solidFill>
                  <a:srgbClr val="00B050"/>
                </a:solidFill>
              </a:rPr>
              <a:t>Allow individuals whose faces are placed on deep-fake pornographic images to sue for damages. PASSED (HB 1999)</a:t>
            </a:r>
          </a:p>
          <a:p>
            <a:r>
              <a:rPr lang="en-US" b="1" dirty="0">
                <a:solidFill>
                  <a:srgbClr val="00B050"/>
                </a:solidFill>
              </a:rPr>
              <a:t>IMAGES: </a:t>
            </a:r>
            <a:r>
              <a:rPr lang="en-US" dirty="0">
                <a:solidFill>
                  <a:srgbClr val="00B050"/>
                </a:solidFill>
              </a:rPr>
              <a:t>Allow individuals whose faces are placed on deep-fake pornographic images to sue for damages. PASSED (HB 1999)</a:t>
            </a:r>
          </a:p>
          <a:p>
            <a:pPr lvl="0"/>
            <a:r>
              <a:rPr lang="en-US" b="1" dirty="0">
                <a:solidFill>
                  <a:srgbClr val="FF0000"/>
                </a:solidFill>
              </a:rPr>
              <a:t>WORKPLACE DISCRIMINATION: </a:t>
            </a:r>
            <a:r>
              <a:rPr lang="en-US" dirty="0">
                <a:solidFill>
                  <a:srgbClr val="FF0000"/>
                </a:solidFill>
              </a:rPr>
              <a:t>Prevent algorithmic discrimination in hiring. FAILED (HB 1951)</a:t>
            </a:r>
          </a:p>
          <a:p>
            <a:pPr lvl="0"/>
            <a:r>
              <a:rPr lang="en-US" b="1" dirty="0">
                <a:solidFill>
                  <a:srgbClr val="FF0000"/>
                </a:solidFill>
              </a:rPr>
              <a:t>WORKLACE PROTECTIONS: </a:t>
            </a:r>
            <a:r>
              <a:rPr lang="en-US" dirty="0">
                <a:solidFill>
                  <a:srgbClr val="FF0000"/>
                </a:solidFill>
              </a:rPr>
              <a:t>Require individuals to seek official consent from individuals to use their voices, and other workplace protections. FAILED (SB 6299)</a:t>
            </a:r>
          </a:p>
          <a:p>
            <a:pPr lvl="1"/>
            <a:endParaRPr lang="en-US" dirty="0"/>
          </a:p>
          <a:p>
            <a:pPr lvl="1"/>
            <a:endParaRPr lang="en-US" dirty="0"/>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729491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27065-8F69-4A55-B6CB-D0F01B6D6928}"/>
              </a:ext>
            </a:extLst>
          </p:cNvPr>
          <p:cNvSpPr>
            <a:spLocks noGrp="1"/>
          </p:cNvSpPr>
          <p:nvPr>
            <p:ph type="title"/>
          </p:nvPr>
        </p:nvSpPr>
        <p:spPr>
          <a:xfrm>
            <a:off x="838200" y="365125"/>
            <a:ext cx="10515600" cy="958349"/>
          </a:xfrm>
        </p:spPr>
        <p:txBody>
          <a:bodyPr/>
          <a:lstStyle/>
          <a:p>
            <a:pPr algn="ctr"/>
            <a:r>
              <a:rPr lang="en-US" b="1" u="sng" dirty="0">
                <a:solidFill>
                  <a:srgbClr val="0070C0"/>
                </a:solidFill>
              </a:rPr>
              <a:t>Drug Use</a:t>
            </a:r>
          </a:p>
        </p:txBody>
      </p:sp>
      <p:sp>
        <p:nvSpPr>
          <p:cNvPr id="3" name="Content Placeholder 2">
            <a:extLst>
              <a:ext uri="{FF2B5EF4-FFF2-40B4-BE49-F238E27FC236}">
                <a16:creationId xmlns:a16="http://schemas.microsoft.com/office/drawing/2014/main" id="{05791CFA-F61A-4834-A8B8-3A67BCAFD633}"/>
              </a:ext>
            </a:extLst>
          </p:cNvPr>
          <p:cNvSpPr>
            <a:spLocks noGrp="1"/>
          </p:cNvSpPr>
          <p:nvPr>
            <p:ph idx="1"/>
          </p:nvPr>
        </p:nvSpPr>
        <p:spPr>
          <a:xfrm>
            <a:off x="838200" y="1323474"/>
            <a:ext cx="10515600" cy="4853489"/>
          </a:xfrm>
        </p:spPr>
        <p:txBody>
          <a:bodyPr>
            <a:normAutofit fontScale="92500" lnSpcReduction="20000"/>
          </a:bodyPr>
          <a:lstStyle/>
          <a:p>
            <a:pPr lvl="0"/>
            <a:r>
              <a:rPr lang="en-US" b="1" dirty="0">
                <a:solidFill>
                  <a:srgbClr val="FF0000"/>
                </a:solidFill>
              </a:rPr>
              <a:t>BIOMETRIC IDENTITY CHECKS: </a:t>
            </a:r>
            <a:r>
              <a:rPr lang="en-US" dirty="0">
                <a:solidFill>
                  <a:srgbClr val="FF0000"/>
                </a:solidFill>
              </a:rPr>
              <a:t>Bill to allow use of biometric markers to confirm age to buy alcohol. FAILED (SB 6179)</a:t>
            </a:r>
          </a:p>
          <a:p>
            <a:r>
              <a:rPr lang="en-US" b="1" dirty="0">
                <a:solidFill>
                  <a:srgbClr val="00B050"/>
                </a:solidFill>
              </a:rPr>
              <a:t>OVERDOSE REDUCTION CAMPAIGN: </a:t>
            </a:r>
            <a:r>
              <a:rPr lang="en-US" dirty="0">
                <a:solidFill>
                  <a:srgbClr val="00B050"/>
                </a:solidFill>
              </a:rPr>
              <a:t>Establish statewide campaign to reduce overdoses. PASSED (HB 1956)</a:t>
            </a:r>
            <a:endParaRPr lang="en-US" dirty="0">
              <a:solidFill>
                <a:srgbClr val="FF0000"/>
              </a:solidFill>
            </a:endParaRPr>
          </a:p>
          <a:p>
            <a:r>
              <a:rPr lang="en-US" b="1" dirty="0">
                <a:solidFill>
                  <a:srgbClr val="00B050"/>
                </a:solidFill>
              </a:rPr>
              <a:t>FENTANYL TREATMENT: </a:t>
            </a:r>
            <a:r>
              <a:rPr lang="en-US" dirty="0">
                <a:solidFill>
                  <a:srgbClr val="00B050"/>
                </a:solidFill>
              </a:rPr>
              <a:t>$200 million in the Operating Budget for fentanyl treatment. PASSED</a:t>
            </a:r>
          </a:p>
          <a:p>
            <a:r>
              <a:rPr lang="en-US" b="1" dirty="0">
                <a:solidFill>
                  <a:srgbClr val="00B050"/>
                </a:solidFill>
              </a:rPr>
              <a:t>TRIBES:</a:t>
            </a:r>
            <a:r>
              <a:rPr lang="en-US" dirty="0">
                <a:solidFill>
                  <a:srgbClr val="00B050"/>
                </a:solidFill>
              </a:rPr>
              <a:t> Provide funding to tribes to combat opioid use. PASSED (SB 6099)</a:t>
            </a:r>
          </a:p>
          <a:p>
            <a:r>
              <a:rPr lang="en-US" b="1" dirty="0">
                <a:solidFill>
                  <a:srgbClr val="FF0000"/>
                </a:solidFill>
              </a:rPr>
              <a:t>ALCOHOL LIMITS: </a:t>
            </a:r>
            <a:r>
              <a:rPr lang="en-US" dirty="0">
                <a:solidFill>
                  <a:srgbClr val="FF0000"/>
                </a:solidFill>
              </a:rPr>
              <a:t>Lower the legal limit for blood alcohol while driving from 0.08 to 0.05. FAILED (SB 5002)</a:t>
            </a:r>
            <a:endParaRPr lang="en-US" b="1" dirty="0">
              <a:solidFill>
                <a:srgbClr val="FF0000"/>
              </a:solidFill>
            </a:endParaRPr>
          </a:p>
          <a:p>
            <a:r>
              <a:rPr lang="en-US" b="1" dirty="0">
                <a:solidFill>
                  <a:srgbClr val="FF0000"/>
                </a:solidFill>
              </a:rPr>
              <a:t>SENTENCE REDUCTION: </a:t>
            </a:r>
            <a:r>
              <a:rPr lang="en-US" dirty="0">
                <a:solidFill>
                  <a:srgbClr val="FF0000"/>
                </a:solidFill>
              </a:rPr>
              <a:t>Allow judges to review and possibly shorten lengthy and/or life prison sentences. FAILED (HB 2001)</a:t>
            </a:r>
          </a:p>
          <a:p>
            <a:r>
              <a:rPr lang="en-US" b="1" dirty="0">
                <a:solidFill>
                  <a:srgbClr val="FF0000"/>
                </a:solidFill>
              </a:rPr>
              <a:t>ALTERNATIVE SENTENCING: </a:t>
            </a:r>
            <a:r>
              <a:rPr lang="en-US" dirty="0">
                <a:solidFill>
                  <a:srgbClr val="FF0000"/>
                </a:solidFill>
              </a:rPr>
              <a:t>Dismiss some misdemeanor cases if defendant fulfills conditions such as mental health and/or substance abuse treatment requirements. FAILED (HB 1994)</a:t>
            </a:r>
          </a:p>
          <a:p>
            <a:endParaRPr lang="en-US" dirty="0"/>
          </a:p>
          <a:p>
            <a:pPr lvl="0"/>
            <a:endParaRPr lang="en-US" dirty="0"/>
          </a:p>
          <a:p>
            <a:pPr marL="0" indent="0">
              <a:buNone/>
            </a:pPr>
            <a:endParaRPr lang="en-US" dirty="0"/>
          </a:p>
        </p:txBody>
      </p:sp>
    </p:spTree>
    <p:extLst>
      <p:ext uri="{BB962C8B-B14F-4D97-AF65-F5344CB8AC3E}">
        <p14:creationId xmlns:p14="http://schemas.microsoft.com/office/powerpoint/2010/main" val="3383250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01834-217E-4BBC-818E-D96B2E964DC7}"/>
              </a:ext>
            </a:extLst>
          </p:cNvPr>
          <p:cNvSpPr>
            <a:spLocks noGrp="1"/>
          </p:cNvSpPr>
          <p:nvPr>
            <p:ph type="title"/>
          </p:nvPr>
        </p:nvSpPr>
        <p:spPr/>
        <p:txBody>
          <a:bodyPr/>
          <a:lstStyle/>
          <a:p>
            <a:pPr algn="ctr"/>
            <a:r>
              <a:rPr lang="en-US" b="1" u="sng" dirty="0">
                <a:solidFill>
                  <a:srgbClr val="0070C0"/>
                </a:solidFill>
              </a:rPr>
              <a:t>Agenda</a:t>
            </a:r>
          </a:p>
        </p:txBody>
      </p:sp>
      <p:sp>
        <p:nvSpPr>
          <p:cNvPr id="3" name="Content Placeholder 2">
            <a:extLst>
              <a:ext uri="{FF2B5EF4-FFF2-40B4-BE49-F238E27FC236}">
                <a16:creationId xmlns:a16="http://schemas.microsoft.com/office/drawing/2014/main" id="{38FC2A15-1684-4A69-AFF5-40680DFCADF0}"/>
              </a:ext>
            </a:extLst>
          </p:cNvPr>
          <p:cNvSpPr>
            <a:spLocks noGrp="1"/>
          </p:cNvSpPr>
          <p:nvPr>
            <p:ph idx="1"/>
          </p:nvPr>
        </p:nvSpPr>
        <p:spPr>
          <a:xfrm>
            <a:off x="838200" y="1515979"/>
            <a:ext cx="10515600" cy="4660984"/>
          </a:xfrm>
        </p:spPr>
        <p:txBody>
          <a:bodyPr/>
          <a:lstStyle/>
          <a:p>
            <a:pPr marL="0" indent="0">
              <a:buNone/>
            </a:pPr>
            <a:endParaRPr lang="en-US" dirty="0"/>
          </a:p>
          <a:p>
            <a:pPr algn="ctr"/>
            <a:r>
              <a:rPr lang="en-US" dirty="0"/>
              <a:t>OVERVIEW</a:t>
            </a:r>
          </a:p>
          <a:p>
            <a:pPr algn="ctr"/>
            <a:r>
              <a:rPr lang="en-US" dirty="0"/>
              <a:t>BUDGETS</a:t>
            </a:r>
          </a:p>
          <a:p>
            <a:pPr algn="ctr"/>
            <a:r>
              <a:rPr lang="en-US" dirty="0"/>
              <a:t>BILLS</a:t>
            </a:r>
          </a:p>
          <a:p>
            <a:pPr algn="ctr"/>
            <a:r>
              <a:rPr lang="en-US" dirty="0"/>
              <a:t>EVALUATIONS</a:t>
            </a:r>
          </a:p>
        </p:txBody>
      </p:sp>
      <p:sp>
        <p:nvSpPr>
          <p:cNvPr id="4" name="Arrow: Right 3">
            <a:extLst>
              <a:ext uri="{FF2B5EF4-FFF2-40B4-BE49-F238E27FC236}">
                <a16:creationId xmlns:a16="http://schemas.microsoft.com/office/drawing/2014/main" id="{57F47AE8-622C-49D2-A907-E800696C0B74}"/>
              </a:ext>
            </a:extLst>
          </p:cNvPr>
          <p:cNvSpPr/>
          <p:nvPr/>
        </p:nvSpPr>
        <p:spPr>
          <a:xfrm>
            <a:off x="4102769" y="2009273"/>
            <a:ext cx="978408" cy="4692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2648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C8726-E00C-4892-A747-EA269D31FD36}"/>
              </a:ext>
            </a:extLst>
          </p:cNvPr>
          <p:cNvSpPr>
            <a:spLocks noGrp="1"/>
          </p:cNvSpPr>
          <p:nvPr>
            <p:ph type="title"/>
          </p:nvPr>
        </p:nvSpPr>
        <p:spPr/>
        <p:txBody>
          <a:bodyPr/>
          <a:lstStyle/>
          <a:p>
            <a:pPr algn="ctr"/>
            <a:r>
              <a:rPr lang="en-US" b="1" u="sng" dirty="0">
                <a:solidFill>
                  <a:srgbClr val="0070C0"/>
                </a:solidFill>
              </a:rPr>
              <a:t>Gun Control</a:t>
            </a:r>
          </a:p>
        </p:txBody>
      </p:sp>
      <p:sp>
        <p:nvSpPr>
          <p:cNvPr id="3" name="Content Placeholder 2">
            <a:extLst>
              <a:ext uri="{FF2B5EF4-FFF2-40B4-BE49-F238E27FC236}">
                <a16:creationId xmlns:a16="http://schemas.microsoft.com/office/drawing/2014/main" id="{E1463A6D-E208-4C5C-B13F-A89C09D64859}"/>
              </a:ext>
            </a:extLst>
          </p:cNvPr>
          <p:cNvSpPr>
            <a:spLocks noGrp="1"/>
          </p:cNvSpPr>
          <p:nvPr>
            <p:ph idx="1"/>
          </p:nvPr>
        </p:nvSpPr>
        <p:spPr>
          <a:xfrm>
            <a:off x="838200" y="1467853"/>
            <a:ext cx="10515600" cy="4709110"/>
          </a:xfrm>
        </p:spPr>
        <p:txBody>
          <a:bodyPr>
            <a:normAutofit/>
          </a:bodyPr>
          <a:lstStyle/>
          <a:p>
            <a:r>
              <a:rPr lang="en-US" b="1" dirty="0">
                <a:solidFill>
                  <a:srgbClr val="00B050"/>
                </a:solidFill>
              </a:rPr>
              <a:t>PUBLIC AREAS: </a:t>
            </a:r>
            <a:r>
              <a:rPr lang="en-US" dirty="0">
                <a:solidFill>
                  <a:srgbClr val="00B050"/>
                </a:solidFill>
              </a:rPr>
              <a:t>Restricts gun possession in select public areas (e.g., libraries, zoos, transit stops). PASSED (SB 5444)</a:t>
            </a:r>
          </a:p>
          <a:p>
            <a:pPr lvl="0"/>
            <a:r>
              <a:rPr lang="en-US" b="1" dirty="0">
                <a:solidFill>
                  <a:srgbClr val="00B050"/>
                </a:solidFill>
              </a:rPr>
              <a:t>REPORTING: </a:t>
            </a:r>
            <a:r>
              <a:rPr lang="en-US" dirty="0">
                <a:solidFill>
                  <a:srgbClr val="00B050"/>
                </a:solidFill>
              </a:rPr>
              <a:t>Establishes civil penalty for failing to report lost or stolen gun within 24 hours. PASSED (HB 1903)</a:t>
            </a:r>
          </a:p>
          <a:p>
            <a:pPr lvl="0"/>
            <a:r>
              <a:rPr lang="en-US" b="1" dirty="0">
                <a:solidFill>
                  <a:srgbClr val="00B050"/>
                </a:solidFill>
              </a:rPr>
              <a:t>GUN DEALER LIABILITY: </a:t>
            </a:r>
            <a:r>
              <a:rPr lang="en-US" dirty="0">
                <a:solidFill>
                  <a:srgbClr val="00B050"/>
                </a:solidFill>
              </a:rPr>
              <a:t>Gun dealers must hold $1 Million in liability insurance. PASSED (HB 2118)</a:t>
            </a:r>
          </a:p>
          <a:p>
            <a:pPr lvl="0"/>
            <a:r>
              <a:rPr lang="en-US" b="1" dirty="0">
                <a:solidFill>
                  <a:srgbClr val="FF0000"/>
                </a:solidFill>
              </a:rPr>
              <a:t>FIREARM SEIZURES: </a:t>
            </a:r>
            <a:r>
              <a:rPr lang="en-US" dirty="0">
                <a:solidFill>
                  <a:srgbClr val="FF0000"/>
                </a:solidFill>
              </a:rPr>
              <a:t>Bill to manage civil seizures and forfeitures of property seized by the police. FAILED (HB 1385)</a:t>
            </a:r>
          </a:p>
          <a:p>
            <a:pPr lvl="0"/>
            <a:endParaRPr lang="en-US" dirty="0"/>
          </a:p>
          <a:p>
            <a:pPr lvl="0"/>
            <a:endParaRPr lang="en-US" dirty="0"/>
          </a:p>
          <a:p>
            <a:endParaRPr lang="en-US" dirty="0"/>
          </a:p>
        </p:txBody>
      </p:sp>
    </p:spTree>
    <p:extLst>
      <p:ext uri="{BB962C8B-B14F-4D97-AF65-F5344CB8AC3E}">
        <p14:creationId xmlns:p14="http://schemas.microsoft.com/office/powerpoint/2010/main" val="857927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60154-536C-4C49-BDF6-0C39F1BAABDC}"/>
              </a:ext>
            </a:extLst>
          </p:cNvPr>
          <p:cNvSpPr>
            <a:spLocks noGrp="1"/>
          </p:cNvSpPr>
          <p:nvPr>
            <p:ph type="title"/>
          </p:nvPr>
        </p:nvSpPr>
        <p:spPr/>
        <p:txBody>
          <a:bodyPr/>
          <a:lstStyle/>
          <a:p>
            <a:pPr algn="ctr"/>
            <a:r>
              <a:rPr lang="en-US" b="1" u="sng" dirty="0">
                <a:solidFill>
                  <a:srgbClr val="0070C0"/>
                </a:solidFill>
              </a:rPr>
              <a:t>Criminal Justice</a:t>
            </a:r>
          </a:p>
        </p:txBody>
      </p:sp>
      <p:sp>
        <p:nvSpPr>
          <p:cNvPr id="3" name="Content Placeholder 2">
            <a:extLst>
              <a:ext uri="{FF2B5EF4-FFF2-40B4-BE49-F238E27FC236}">
                <a16:creationId xmlns:a16="http://schemas.microsoft.com/office/drawing/2014/main" id="{EC735C75-5376-4D75-A5AC-199F44CF5024}"/>
              </a:ext>
            </a:extLst>
          </p:cNvPr>
          <p:cNvSpPr>
            <a:spLocks noGrp="1"/>
          </p:cNvSpPr>
          <p:nvPr>
            <p:ph idx="1"/>
          </p:nvPr>
        </p:nvSpPr>
        <p:spPr>
          <a:xfrm>
            <a:off x="838200" y="1455821"/>
            <a:ext cx="10515600" cy="5037054"/>
          </a:xfrm>
        </p:spPr>
        <p:txBody>
          <a:bodyPr>
            <a:normAutofit fontScale="92500"/>
          </a:bodyPr>
          <a:lstStyle/>
          <a:p>
            <a:pPr lvl="0"/>
            <a:r>
              <a:rPr lang="en-US" b="1" dirty="0">
                <a:solidFill>
                  <a:srgbClr val="00B050"/>
                </a:solidFill>
              </a:rPr>
              <a:t>HOTLINE:</a:t>
            </a:r>
            <a:r>
              <a:rPr lang="en-US" dirty="0">
                <a:solidFill>
                  <a:srgbClr val="00B050"/>
                </a:solidFill>
              </a:rPr>
              <a:t> Create non-police intervention hotline in state for hate crime and bias incidents. PASSED (SB 5427)</a:t>
            </a:r>
          </a:p>
          <a:p>
            <a:r>
              <a:rPr lang="en-US" b="1" dirty="0">
                <a:solidFill>
                  <a:srgbClr val="FF0000"/>
                </a:solidFill>
              </a:rPr>
              <a:t>INDEPENDENT INVESTIGATIONS: </a:t>
            </a:r>
            <a:r>
              <a:rPr lang="en-US" dirty="0">
                <a:solidFill>
                  <a:srgbClr val="FF0000"/>
                </a:solidFill>
              </a:rPr>
              <a:t>Create office in State Attorney Generals Office that would facilitate independent prosecutions of state use-of-force. FAILED (HB 1579)</a:t>
            </a:r>
            <a:endParaRPr lang="en-US" dirty="0">
              <a:solidFill>
                <a:srgbClr val="00B050"/>
              </a:solidFill>
            </a:endParaRPr>
          </a:p>
          <a:p>
            <a:r>
              <a:rPr lang="en-US" b="1" dirty="0">
                <a:solidFill>
                  <a:srgbClr val="FF0000"/>
                </a:solidFill>
              </a:rPr>
              <a:t>RESENTENCING: </a:t>
            </a:r>
            <a:r>
              <a:rPr lang="en-US" dirty="0">
                <a:solidFill>
                  <a:srgbClr val="FF0000"/>
                </a:solidFill>
              </a:rPr>
              <a:t>Allowing individuals serving sentences for crimes committed as juveniles to be resentenced to lower term. FAILED (HB 2065)</a:t>
            </a:r>
          </a:p>
          <a:p>
            <a:pPr lvl="0"/>
            <a:r>
              <a:rPr lang="en-US" b="1" dirty="0">
                <a:solidFill>
                  <a:srgbClr val="00B050"/>
                </a:solidFill>
              </a:rPr>
              <a:t>HATE CRIME: </a:t>
            </a:r>
            <a:r>
              <a:rPr lang="en-US" dirty="0">
                <a:solidFill>
                  <a:srgbClr val="00B050"/>
                </a:solidFill>
              </a:rPr>
              <a:t>Expands hate crime law to include bias based desecration of public property. PASSED (SB 5917)</a:t>
            </a:r>
          </a:p>
          <a:p>
            <a:r>
              <a:rPr lang="en-US" b="1" dirty="0">
                <a:solidFill>
                  <a:srgbClr val="00B050"/>
                </a:solidFill>
              </a:rPr>
              <a:t>HOG TYING: </a:t>
            </a:r>
            <a:r>
              <a:rPr lang="en-US" dirty="0">
                <a:solidFill>
                  <a:srgbClr val="00B050"/>
                </a:solidFill>
              </a:rPr>
              <a:t>Bill precluding hog-tying by police. PASSED (SB 6009)</a:t>
            </a:r>
          </a:p>
          <a:p>
            <a:r>
              <a:rPr lang="en-US" b="1" dirty="0">
                <a:solidFill>
                  <a:srgbClr val="00B050"/>
                </a:solidFill>
              </a:rPr>
              <a:t>TRAFFIC CAMERAS: </a:t>
            </a:r>
            <a:r>
              <a:rPr lang="en-US" dirty="0">
                <a:solidFill>
                  <a:srgbClr val="00B050"/>
                </a:solidFill>
              </a:rPr>
              <a:t>Bill to expand use of traffic cameras. PASSED (HB 2384)</a:t>
            </a:r>
          </a:p>
          <a:p>
            <a:endParaRPr lang="en-US" dirty="0"/>
          </a:p>
          <a:p>
            <a:endParaRPr lang="en-US" dirty="0"/>
          </a:p>
          <a:p>
            <a:endParaRPr lang="en-US" dirty="0"/>
          </a:p>
          <a:p>
            <a:endParaRPr lang="en-US" dirty="0"/>
          </a:p>
          <a:p>
            <a:pPr lvl="0"/>
            <a:endParaRPr lang="en-US" dirty="0"/>
          </a:p>
          <a:p>
            <a:endParaRPr lang="en-US" dirty="0"/>
          </a:p>
          <a:p>
            <a:pPr lvl="0"/>
            <a:endParaRPr lang="en-US" dirty="0"/>
          </a:p>
          <a:p>
            <a:pPr marL="0" indent="0">
              <a:buNone/>
            </a:pPr>
            <a:endParaRPr lang="en-US" dirty="0"/>
          </a:p>
        </p:txBody>
      </p:sp>
    </p:spTree>
    <p:extLst>
      <p:ext uri="{BB962C8B-B14F-4D97-AF65-F5344CB8AC3E}">
        <p14:creationId xmlns:p14="http://schemas.microsoft.com/office/powerpoint/2010/main" val="980409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8E14A-A4E5-4CC8-9427-D3B7935F9B66}"/>
              </a:ext>
            </a:extLst>
          </p:cNvPr>
          <p:cNvSpPr>
            <a:spLocks noGrp="1"/>
          </p:cNvSpPr>
          <p:nvPr>
            <p:ph type="title"/>
          </p:nvPr>
        </p:nvSpPr>
        <p:spPr>
          <a:xfrm>
            <a:off x="838200" y="365126"/>
            <a:ext cx="10515600" cy="681622"/>
          </a:xfrm>
        </p:spPr>
        <p:txBody>
          <a:bodyPr>
            <a:normAutofit fontScale="90000"/>
          </a:bodyPr>
          <a:lstStyle/>
          <a:p>
            <a:pPr algn="ctr"/>
            <a:r>
              <a:rPr lang="en-US" b="1" u="sng" dirty="0">
                <a:solidFill>
                  <a:srgbClr val="0070C0"/>
                </a:solidFill>
              </a:rPr>
              <a:t>Housing/Homelessness (1 of 2)</a:t>
            </a:r>
          </a:p>
        </p:txBody>
      </p:sp>
      <p:sp>
        <p:nvSpPr>
          <p:cNvPr id="3" name="Content Placeholder 2">
            <a:extLst>
              <a:ext uri="{FF2B5EF4-FFF2-40B4-BE49-F238E27FC236}">
                <a16:creationId xmlns:a16="http://schemas.microsoft.com/office/drawing/2014/main" id="{F32AF061-8CA2-472E-A436-A812235DDF8C}"/>
              </a:ext>
            </a:extLst>
          </p:cNvPr>
          <p:cNvSpPr>
            <a:spLocks noGrp="1"/>
          </p:cNvSpPr>
          <p:nvPr>
            <p:ph idx="1"/>
          </p:nvPr>
        </p:nvSpPr>
        <p:spPr>
          <a:xfrm>
            <a:off x="637674" y="854241"/>
            <a:ext cx="11141242" cy="5859379"/>
          </a:xfrm>
        </p:spPr>
        <p:txBody>
          <a:bodyPr>
            <a:normAutofit fontScale="92500" lnSpcReduction="10000"/>
          </a:bodyPr>
          <a:lstStyle/>
          <a:p>
            <a:pPr marL="0" indent="0">
              <a:buNone/>
            </a:pPr>
            <a:endParaRPr lang="en-US" dirty="0"/>
          </a:p>
          <a:p>
            <a:pPr lvl="0"/>
            <a:r>
              <a:rPr lang="en-US" b="1" dirty="0">
                <a:solidFill>
                  <a:srgbClr val="FF0000"/>
                </a:solidFill>
              </a:rPr>
              <a:t>TAX POLICY: </a:t>
            </a:r>
            <a:r>
              <a:rPr lang="en-US" dirty="0">
                <a:solidFill>
                  <a:srgbClr val="FF0000"/>
                </a:solidFill>
              </a:rPr>
              <a:t>Lowers taxes for property sales below $3 million, and increases taxes for property sales above $3 million. FAILED (HB 2276)</a:t>
            </a:r>
          </a:p>
          <a:p>
            <a:r>
              <a:rPr lang="en-US" b="1" dirty="0">
                <a:solidFill>
                  <a:srgbClr val="FF0000"/>
                </a:solidFill>
              </a:rPr>
              <a:t>TAX POLICY: </a:t>
            </a:r>
            <a:r>
              <a:rPr lang="en-US" dirty="0">
                <a:solidFill>
                  <a:srgbClr val="FF0000"/>
                </a:solidFill>
              </a:rPr>
              <a:t>Encourage development and preservation of housing (or rental housing). FAILED (SB 6136)</a:t>
            </a:r>
          </a:p>
          <a:p>
            <a:pPr lvl="0"/>
            <a:r>
              <a:rPr lang="en-US" b="1" dirty="0">
                <a:solidFill>
                  <a:srgbClr val="00B050"/>
                </a:solidFill>
              </a:rPr>
              <a:t>AFFORDABLE HOUSING CONVERSIONS: </a:t>
            </a:r>
            <a:r>
              <a:rPr lang="en-US" dirty="0">
                <a:solidFill>
                  <a:srgbClr val="00B050"/>
                </a:solidFill>
              </a:rPr>
              <a:t>Bill allows a sales and use tax deferral for the conversion of a commercial building to affordable housing. PASSED (SB 6175)</a:t>
            </a:r>
          </a:p>
          <a:p>
            <a:r>
              <a:rPr lang="en-US" b="1" dirty="0">
                <a:solidFill>
                  <a:srgbClr val="FF0000"/>
                </a:solidFill>
              </a:rPr>
              <a:t>ZONING: </a:t>
            </a:r>
            <a:r>
              <a:rPr lang="en-US" dirty="0">
                <a:solidFill>
                  <a:srgbClr val="FF0000"/>
                </a:solidFill>
              </a:rPr>
              <a:t>Makes it easier to split residential lots. FAILED (SB 1245)</a:t>
            </a:r>
          </a:p>
          <a:p>
            <a:pPr lvl="0"/>
            <a:r>
              <a:rPr lang="en-US" b="1" dirty="0">
                <a:solidFill>
                  <a:srgbClr val="FF0000"/>
                </a:solidFill>
              </a:rPr>
              <a:t>RENT CONTROL: </a:t>
            </a:r>
            <a:r>
              <a:rPr lang="en-US" dirty="0">
                <a:solidFill>
                  <a:srgbClr val="FF0000"/>
                </a:solidFill>
              </a:rPr>
              <a:t>Limits annual rent increases. FAILED (HB 2114)</a:t>
            </a:r>
          </a:p>
          <a:p>
            <a:pPr lvl="0"/>
            <a:r>
              <a:rPr lang="en-US" b="1" dirty="0">
                <a:solidFill>
                  <a:srgbClr val="FF0000"/>
                </a:solidFill>
              </a:rPr>
              <a:t>QUOTAS</a:t>
            </a:r>
            <a:r>
              <a:rPr lang="en-US" dirty="0">
                <a:solidFill>
                  <a:srgbClr val="FF0000"/>
                </a:solidFill>
              </a:rPr>
              <a:t>: Require municipalities to build adequate housing and shelter. FAILED (HB 2474)</a:t>
            </a:r>
          </a:p>
          <a:p>
            <a:pPr lvl="0"/>
            <a:r>
              <a:rPr lang="en-US" b="1" dirty="0">
                <a:solidFill>
                  <a:srgbClr val="FF0000"/>
                </a:solidFill>
              </a:rPr>
              <a:t>TRANSIT ORIENTED DEVELOPMENT: </a:t>
            </a:r>
            <a:r>
              <a:rPr lang="en-US" dirty="0">
                <a:solidFill>
                  <a:srgbClr val="FF0000"/>
                </a:solidFill>
              </a:rPr>
              <a:t>Promote transit oriented development. FAILED (HB 2160)</a:t>
            </a:r>
          </a:p>
          <a:p>
            <a:endParaRPr lang="en-US" dirty="0"/>
          </a:p>
          <a:p>
            <a:pPr lvl="0"/>
            <a:endParaRPr lang="en-US" dirty="0"/>
          </a:p>
          <a:p>
            <a:endParaRPr lang="en-US" dirty="0"/>
          </a:p>
          <a:p>
            <a:pPr marL="0" indent="0">
              <a:buNone/>
            </a:pPr>
            <a:endParaRPr lang="en-US" dirty="0"/>
          </a:p>
        </p:txBody>
      </p:sp>
    </p:spTree>
    <p:extLst>
      <p:ext uri="{BB962C8B-B14F-4D97-AF65-F5344CB8AC3E}">
        <p14:creationId xmlns:p14="http://schemas.microsoft.com/office/powerpoint/2010/main" val="419412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596BC-FC95-4FD5-95A2-63AB0DBF7C0D}"/>
              </a:ext>
            </a:extLst>
          </p:cNvPr>
          <p:cNvSpPr>
            <a:spLocks noGrp="1"/>
          </p:cNvSpPr>
          <p:nvPr>
            <p:ph type="title"/>
          </p:nvPr>
        </p:nvSpPr>
        <p:spPr>
          <a:xfrm>
            <a:off x="838200" y="365125"/>
            <a:ext cx="10515600" cy="1379454"/>
          </a:xfrm>
        </p:spPr>
        <p:txBody>
          <a:bodyPr/>
          <a:lstStyle/>
          <a:p>
            <a:pPr algn="ctr"/>
            <a:r>
              <a:rPr lang="en-US" b="1" u="sng" dirty="0">
                <a:solidFill>
                  <a:srgbClr val="0070C0"/>
                </a:solidFill>
              </a:rPr>
              <a:t>Housing/Homelessness (2 of 2)</a:t>
            </a:r>
            <a:br>
              <a:rPr lang="en-US" b="1" u="sng" dirty="0">
                <a:solidFill>
                  <a:srgbClr val="0070C0"/>
                </a:solidFill>
              </a:rPr>
            </a:br>
            <a:endParaRPr lang="en-US" b="1" u="sng" dirty="0">
              <a:solidFill>
                <a:srgbClr val="0070C0"/>
              </a:solidFill>
            </a:endParaRPr>
          </a:p>
        </p:txBody>
      </p:sp>
      <p:sp>
        <p:nvSpPr>
          <p:cNvPr id="3" name="Content Placeholder 2">
            <a:extLst>
              <a:ext uri="{FF2B5EF4-FFF2-40B4-BE49-F238E27FC236}">
                <a16:creationId xmlns:a16="http://schemas.microsoft.com/office/drawing/2014/main" id="{020B4170-AACE-4EEE-BE59-16525A260D5A}"/>
              </a:ext>
            </a:extLst>
          </p:cNvPr>
          <p:cNvSpPr>
            <a:spLocks noGrp="1"/>
          </p:cNvSpPr>
          <p:nvPr>
            <p:ph idx="1"/>
          </p:nvPr>
        </p:nvSpPr>
        <p:spPr>
          <a:xfrm>
            <a:off x="838200" y="1239254"/>
            <a:ext cx="10515600" cy="5253622"/>
          </a:xfrm>
        </p:spPr>
        <p:txBody>
          <a:bodyPr>
            <a:normAutofit lnSpcReduction="10000"/>
          </a:bodyPr>
          <a:lstStyle/>
          <a:p>
            <a:r>
              <a:rPr lang="en-US" b="1" dirty="0">
                <a:solidFill>
                  <a:srgbClr val="00B050"/>
                </a:solidFill>
              </a:rPr>
              <a:t>INTERIM HOUSING: </a:t>
            </a:r>
            <a:r>
              <a:rPr lang="en-US" dirty="0">
                <a:solidFill>
                  <a:srgbClr val="00B050"/>
                </a:solidFill>
              </a:rPr>
              <a:t>Provides interim housing for young people immediately upon discharge from inpatient care for behavioral health crisis. PASSED (SHB 1929)</a:t>
            </a:r>
          </a:p>
          <a:p>
            <a:pPr lvl="0"/>
            <a:r>
              <a:rPr lang="en-US" b="1" dirty="0">
                <a:solidFill>
                  <a:srgbClr val="FF0000"/>
                </a:solidFill>
              </a:rPr>
              <a:t>MEASUREMENT: </a:t>
            </a:r>
            <a:r>
              <a:rPr lang="en-US" dirty="0">
                <a:solidFill>
                  <a:srgbClr val="FF0000"/>
                </a:solidFill>
              </a:rPr>
              <a:t>Require select counties to measure the gap between current, projected, and required housing. FAILED (SB 6152)</a:t>
            </a:r>
          </a:p>
          <a:p>
            <a:pPr lvl="0"/>
            <a:r>
              <a:rPr lang="en-US" b="1" dirty="0">
                <a:solidFill>
                  <a:srgbClr val="FF0000"/>
                </a:solidFill>
              </a:rPr>
              <a:t>AFFORDABLE HOUSING: </a:t>
            </a:r>
            <a:r>
              <a:rPr lang="en-US" dirty="0">
                <a:solidFill>
                  <a:srgbClr val="FF0000"/>
                </a:solidFill>
              </a:rPr>
              <a:t>Penalize cities that do not approve applications for transitional housing or shelters. FAILED (HB 2474)</a:t>
            </a:r>
          </a:p>
          <a:p>
            <a:r>
              <a:rPr lang="en-US" b="1" dirty="0">
                <a:solidFill>
                  <a:srgbClr val="FF0000"/>
                </a:solidFill>
              </a:rPr>
              <a:t>VOUCHERS: </a:t>
            </a:r>
            <a:r>
              <a:rPr lang="en-US" dirty="0">
                <a:solidFill>
                  <a:srgbClr val="FF0000"/>
                </a:solidFill>
              </a:rPr>
              <a:t>Create housing gap vouchers for more affordable housing. FAILED (HB 2453)</a:t>
            </a:r>
          </a:p>
          <a:p>
            <a:r>
              <a:rPr lang="en-US" b="1" dirty="0">
                <a:solidFill>
                  <a:srgbClr val="FF0000"/>
                </a:solidFill>
              </a:rPr>
              <a:t>CREDIT SCORES: </a:t>
            </a:r>
            <a:r>
              <a:rPr lang="en-US" dirty="0">
                <a:solidFill>
                  <a:srgbClr val="FF0000"/>
                </a:solidFill>
              </a:rPr>
              <a:t>Bill to help renters improve credit scores by using on-time rental payments to improve credit scores. FAILED (SB 6112)</a:t>
            </a:r>
          </a:p>
          <a:p>
            <a:r>
              <a:rPr lang="en-US" b="1" dirty="0">
                <a:solidFill>
                  <a:srgbClr val="FF0000"/>
                </a:solidFill>
              </a:rPr>
              <a:t>ACCESSORY DWELLING UNITS: </a:t>
            </a:r>
            <a:r>
              <a:rPr lang="en-US" dirty="0">
                <a:solidFill>
                  <a:srgbClr val="FF0000"/>
                </a:solidFill>
              </a:rPr>
              <a:t>Allows ADUs in rural areas. FAILED (HB 2126)</a:t>
            </a:r>
          </a:p>
          <a:p>
            <a:endParaRPr lang="en-US" dirty="0"/>
          </a:p>
          <a:p>
            <a:endParaRPr lang="en-US" dirty="0"/>
          </a:p>
        </p:txBody>
      </p:sp>
    </p:spTree>
    <p:extLst>
      <p:ext uri="{BB962C8B-B14F-4D97-AF65-F5344CB8AC3E}">
        <p14:creationId xmlns:p14="http://schemas.microsoft.com/office/powerpoint/2010/main" val="3444470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AFD09-3D66-490D-8E2B-C35EBC39EEA6}"/>
              </a:ext>
            </a:extLst>
          </p:cNvPr>
          <p:cNvSpPr>
            <a:spLocks noGrp="1"/>
          </p:cNvSpPr>
          <p:nvPr>
            <p:ph type="title"/>
          </p:nvPr>
        </p:nvSpPr>
        <p:spPr/>
        <p:txBody>
          <a:bodyPr/>
          <a:lstStyle/>
          <a:p>
            <a:pPr algn="ctr"/>
            <a:r>
              <a:rPr lang="en-US" b="1" u="sng" dirty="0">
                <a:solidFill>
                  <a:srgbClr val="0070C0"/>
                </a:solidFill>
              </a:rPr>
              <a:t>Immigration</a:t>
            </a:r>
          </a:p>
        </p:txBody>
      </p:sp>
      <p:sp>
        <p:nvSpPr>
          <p:cNvPr id="3" name="Content Placeholder 2">
            <a:extLst>
              <a:ext uri="{FF2B5EF4-FFF2-40B4-BE49-F238E27FC236}">
                <a16:creationId xmlns:a16="http://schemas.microsoft.com/office/drawing/2014/main" id="{7A2A8117-6F73-4265-AC7C-08BDC98E80D3}"/>
              </a:ext>
            </a:extLst>
          </p:cNvPr>
          <p:cNvSpPr>
            <a:spLocks noGrp="1"/>
          </p:cNvSpPr>
          <p:nvPr>
            <p:ph idx="1"/>
          </p:nvPr>
        </p:nvSpPr>
        <p:spPr>
          <a:xfrm>
            <a:off x="838200" y="1455821"/>
            <a:ext cx="10515600" cy="4721142"/>
          </a:xfrm>
        </p:spPr>
        <p:txBody>
          <a:bodyPr>
            <a:normAutofit lnSpcReduction="10000"/>
          </a:bodyPr>
          <a:lstStyle/>
          <a:p>
            <a:r>
              <a:rPr lang="en-US" b="1" dirty="0">
                <a:solidFill>
                  <a:srgbClr val="00B050"/>
                </a:solidFill>
              </a:rPr>
              <a:t>HEALTH CARE BENEFITS FOR UNDOCUMENTED RESIDENTS: </a:t>
            </a:r>
            <a:r>
              <a:rPr lang="en-US" dirty="0">
                <a:solidFill>
                  <a:srgbClr val="00B050"/>
                </a:solidFill>
              </a:rPr>
              <a:t>Funding added to reduce health insurance costs for immigrants (and an expansion of Apple Health to do the same). Washington State applied for a waiver (approved) to allow undocumented workers to purchase private health insurance. PASSED VIA BUDGET</a:t>
            </a:r>
          </a:p>
          <a:p>
            <a:r>
              <a:rPr lang="en-US" b="1" dirty="0">
                <a:solidFill>
                  <a:srgbClr val="00B050"/>
                </a:solidFill>
              </a:rPr>
              <a:t>ASYLUM SEEKERS: </a:t>
            </a:r>
            <a:r>
              <a:rPr lang="en-US" dirty="0">
                <a:solidFill>
                  <a:srgbClr val="00B050"/>
                </a:solidFill>
              </a:rPr>
              <a:t>Budget addition of $25 million in support of asylum seekers. PASSED VIA BUDGET</a:t>
            </a:r>
          </a:p>
          <a:p>
            <a:r>
              <a:rPr lang="en-US" b="1" dirty="0">
                <a:solidFill>
                  <a:srgbClr val="00B050"/>
                </a:solidFill>
              </a:rPr>
              <a:t>LICENSES: </a:t>
            </a:r>
            <a:r>
              <a:rPr lang="en-US" dirty="0">
                <a:solidFill>
                  <a:srgbClr val="00B050"/>
                </a:solidFill>
              </a:rPr>
              <a:t>Prevent state from denying a license to undocumented individuals in most cases. PASSED (HB 1889)</a:t>
            </a:r>
          </a:p>
          <a:p>
            <a:r>
              <a:rPr lang="en-US" b="1" dirty="0">
                <a:solidFill>
                  <a:srgbClr val="FF0000"/>
                </a:solidFill>
              </a:rPr>
              <a:t>DACA INDIVIDUALS: </a:t>
            </a:r>
            <a:r>
              <a:rPr lang="en-US" dirty="0">
                <a:solidFill>
                  <a:srgbClr val="FF0000"/>
                </a:solidFill>
              </a:rPr>
              <a:t>Requires state agencies to list on their websites which state services are available for DACA individuals. FAILED (SB 5631)</a:t>
            </a:r>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979764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5BF5B-BB04-4683-96D1-C6A614A614FC}"/>
              </a:ext>
            </a:extLst>
          </p:cNvPr>
          <p:cNvSpPr>
            <a:spLocks noGrp="1"/>
          </p:cNvSpPr>
          <p:nvPr>
            <p:ph type="title"/>
          </p:nvPr>
        </p:nvSpPr>
        <p:spPr>
          <a:xfrm>
            <a:off x="838200" y="365126"/>
            <a:ext cx="10515600" cy="922254"/>
          </a:xfrm>
        </p:spPr>
        <p:txBody>
          <a:bodyPr/>
          <a:lstStyle/>
          <a:p>
            <a:pPr algn="ctr"/>
            <a:r>
              <a:rPr lang="en-US" b="1" u="sng" dirty="0">
                <a:solidFill>
                  <a:srgbClr val="0070C0"/>
                </a:solidFill>
              </a:rPr>
              <a:t>Elections and Issues of Polarization</a:t>
            </a:r>
          </a:p>
        </p:txBody>
      </p:sp>
      <p:sp>
        <p:nvSpPr>
          <p:cNvPr id="3" name="Content Placeholder 2">
            <a:extLst>
              <a:ext uri="{FF2B5EF4-FFF2-40B4-BE49-F238E27FC236}">
                <a16:creationId xmlns:a16="http://schemas.microsoft.com/office/drawing/2014/main" id="{66C64C6C-FA93-42DD-95BF-B1753AA67D70}"/>
              </a:ext>
            </a:extLst>
          </p:cNvPr>
          <p:cNvSpPr>
            <a:spLocks noGrp="1"/>
          </p:cNvSpPr>
          <p:nvPr>
            <p:ph idx="1"/>
          </p:nvPr>
        </p:nvSpPr>
        <p:spPr>
          <a:xfrm>
            <a:off x="838200" y="1287380"/>
            <a:ext cx="10515600" cy="4889583"/>
          </a:xfrm>
        </p:spPr>
        <p:txBody>
          <a:bodyPr>
            <a:normAutofit lnSpcReduction="10000"/>
          </a:bodyPr>
          <a:lstStyle/>
          <a:p>
            <a:r>
              <a:rPr lang="en-US" b="1" dirty="0">
                <a:solidFill>
                  <a:srgbClr val="00B050"/>
                </a:solidFill>
              </a:rPr>
              <a:t>CLOSING LIBRARIES: </a:t>
            </a:r>
            <a:r>
              <a:rPr lang="en-US" dirty="0">
                <a:solidFill>
                  <a:srgbClr val="00B050"/>
                </a:solidFill>
              </a:rPr>
              <a:t>Legislation to make it more difficult to close/dissolve libraries. PASSED (SB 5824)</a:t>
            </a:r>
          </a:p>
          <a:p>
            <a:r>
              <a:rPr lang="en-US" b="1" dirty="0">
                <a:solidFill>
                  <a:srgbClr val="00B050"/>
                </a:solidFill>
              </a:rPr>
              <a:t>ELECTIONS:</a:t>
            </a:r>
            <a:r>
              <a:rPr lang="en-US" dirty="0">
                <a:solidFill>
                  <a:srgbClr val="00B050"/>
                </a:solidFill>
              </a:rPr>
              <a:t> Make it a felony to harass/threaten election workers in Washington State. PASSED (HB 1241)</a:t>
            </a:r>
          </a:p>
          <a:p>
            <a:r>
              <a:rPr lang="en-US" b="1" dirty="0">
                <a:solidFill>
                  <a:srgbClr val="00B050"/>
                </a:solidFill>
              </a:rPr>
              <a:t>LIMITS ON ADVOCATING FOR IDEOLOGY: </a:t>
            </a:r>
            <a:r>
              <a:rPr lang="en-US" dirty="0">
                <a:solidFill>
                  <a:srgbClr val="00B050"/>
                </a:solidFill>
              </a:rPr>
              <a:t>Bar employers from firing or disciplining workers who refuse to go to meetings where they are required to listen to an employer’s political or religious views. PASSED (SB 5778)</a:t>
            </a:r>
          </a:p>
          <a:p>
            <a:r>
              <a:rPr lang="en-US" b="1" dirty="0">
                <a:solidFill>
                  <a:srgbClr val="FF0000"/>
                </a:solidFill>
              </a:rPr>
              <a:t>ELECTIONS: </a:t>
            </a:r>
            <a:r>
              <a:rPr lang="en-US" dirty="0">
                <a:solidFill>
                  <a:srgbClr val="FF0000"/>
                </a:solidFill>
              </a:rPr>
              <a:t>Allows cities to move elections from odd years to even years to increase voter turnout. FAILED (HB 1932)</a:t>
            </a:r>
          </a:p>
          <a:p>
            <a:r>
              <a:rPr lang="en-US" b="1" dirty="0">
                <a:solidFill>
                  <a:srgbClr val="FF0000"/>
                </a:solidFill>
              </a:rPr>
              <a:t>ELECTIONS: </a:t>
            </a:r>
            <a:r>
              <a:rPr lang="en-US" dirty="0">
                <a:solidFill>
                  <a:srgbClr val="FF0000"/>
                </a:solidFill>
              </a:rPr>
              <a:t>Establish standards for ranked choice voting if/where it is implemented. FAILED (HB 2250)</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5330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E90A0-7F30-40A9-8C5A-F8FE599A81BA}"/>
              </a:ext>
            </a:extLst>
          </p:cNvPr>
          <p:cNvSpPr>
            <a:spLocks noGrp="1"/>
          </p:cNvSpPr>
          <p:nvPr>
            <p:ph type="title"/>
          </p:nvPr>
        </p:nvSpPr>
        <p:spPr/>
        <p:txBody>
          <a:bodyPr/>
          <a:lstStyle/>
          <a:p>
            <a:pPr algn="ctr"/>
            <a:r>
              <a:rPr lang="en-US" b="1" u="sng" dirty="0">
                <a:solidFill>
                  <a:srgbClr val="0070C0"/>
                </a:solidFill>
              </a:rPr>
              <a:t>Other</a:t>
            </a:r>
          </a:p>
        </p:txBody>
      </p:sp>
      <p:sp>
        <p:nvSpPr>
          <p:cNvPr id="3" name="Content Placeholder 2">
            <a:extLst>
              <a:ext uri="{FF2B5EF4-FFF2-40B4-BE49-F238E27FC236}">
                <a16:creationId xmlns:a16="http://schemas.microsoft.com/office/drawing/2014/main" id="{7F9359C3-C617-433C-986C-CC3018EF1331}"/>
              </a:ext>
            </a:extLst>
          </p:cNvPr>
          <p:cNvSpPr>
            <a:spLocks noGrp="1"/>
          </p:cNvSpPr>
          <p:nvPr>
            <p:ph idx="1"/>
          </p:nvPr>
        </p:nvSpPr>
        <p:spPr>
          <a:xfrm>
            <a:off x="838200" y="1479884"/>
            <a:ext cx="10515600" cy="4697079"/>
          </a:xfrm>
        </p:spPr>
        <p:txBody>
          <a:bodyPr>
            <a:normAutofit fontScale="92500" lnSpcReduction="20000"/>
          </a:bodyPr>
          <a:lstStyle/>
          <a:p>
            <a:r>
              <a:rPr lang="en-US" b="1" dirty="0">
                <a:solidFill>
                  <a:srgbClr val="00B050"/>
                </a:solidFill>
              </a:rPr>
              <a:t>CHILD CARE: </a:t>
            </a:r>
            <a:r>
              <a:rPr lang="en-US" dirty="0">
                <a:solidFill>
                  <a:srgbClr val="00B050"/>
                </a:solidFill>
              </a:rPr>
              <a:t>Expand access to state’s Working Connections Child Care Program. PASSED (HB 2124)</a:t>
            </a:r>
            <a:endParaRPr lang="en-US" b="1" dirty="0">
              <a:solidFill>
                <a:srgbClr val="FF0000"/>
              </a:solidFill>
            </a:endParaRPr>
          </a:p>
          <a:p>
            <a:r>
              <a:rPr lang="en-US" b="1" dirty="0">
                <a:solidFill>
                  <a:srgbClr val="FF0000"/>
                </a:solidFill>
              </a:rPr>
              <a:t>CLERGY CHILD ABUSE: </a:t>
            </a:r>
            <a:r>
              <a:rPr lang="en-US" dirty="0">
                <a:solidFill>
                  <a:srgbClr val="FF0000"/>
                </a:solidFill>
              </a:rPr>
              <a:t>Require mandatory reporting of child abuse via confession in Catholic Church. FAILED (SB 6298)</a:t>
            </a:r>
          </a:p>
          <a:p>
            <a:r>
              <a:rPr lang="en-US" b="1" dirty="0">
                <a:solidFill>
                  <a:srgbClr val="FF0000"/>
                </a:solidFill>
              </a:rPr>
              <a:t>CANNABIS: </a:t>
            </a:r>
            <a:r>
              <a:rPr lang="en-US" dirty="0">
                <a:solidFill>
                  <a:srgbClr val="FF0000"/>
                </a:solidFill>
              </a:rPr>
              <a:t>Allow people to grow up to 4 cannabis plants at home. FAILED (HB 2194)</a:t>
            </a:r>
          </a:p>
          <a:p>
            <a:r>
              <a:rPr lang="en-US" b="1" dirty="0">
                <a:solidFill>
                  <a:srgbClr val="00B050"/>
                </a:solidFill>
              </a:rPr>
              <a:t>CHILD MARRIAGE: </a:t>
            </a:r>
            <a:r>
              <a:rPr lang="en-US" dirty="0">
                <a:solidFill>
                  <a:srgbClr val="00B050"/>
                </a:solidFill>
              </a:rPr>
              <a:t>Eliminate child marriage. PASSED (HB 1455)</a:t>
            </a:r>
          </a:p>
          <a:p>
            <a:r>
              <a:rPr lang="en-US" b="1" dirty="0">
                <a:solidFill>
                  <a:srgbClr val="00B050"/>
                </a:solidFill>
              </a:rPr>
              <a:t>PENSIONS: </a:t>
            </a:r>
            <a:r>
              <a:rPr lang="en-US" dirty="0">
                <a:solidFill>
                  <a:srgbClr val="00B050"/>
                </a:solidFill>
              </a:rPr>
              <a:t>Provide pension via automated savings for people that don’t receive it via their employer. PASSED (SB 6069)</a:t>
            </a:r>
          </a:p>
          <a:p>
            <a:r>
              <a:rPr lang="en-US" b="1" dirty="0">
                <a:solidFill>
                  <a:srgbClr val="FF0000"/>
                </a:solidFill>
              </a:rPr>
              <a:t>STRIKING WORKERS: </a:t>
            </a:r>
            <a:r>
              <a:rPr lang="en-US" dirty="0">
                <a:solidFill>
                  <a:srgbClr val="FF0000"/>
                </a:solidFill>
              </a:rPr>
              <a:t>Enables striking workers to obtain unemployment benefits. FAILED (SB 5777)</a:t>
            </a:r>
          </a:p>
          <a:p>
            <a:r>
              <a:rPr lang="en-US" b="1" dirty="0">
                <a:solidFill>
                  <a:srgbClr val="00B050"/>
                </a:solidFill>
              </a:rPr>
              <a:t>ADULT ENTERTAINMENT WORKERS: </a:t>
            </a:r>
            <a:r>
              <a:rPr lang="en-US" dirty="0">
                <a:solidFill>
                  <a:srgbClr val="00B050"/>
                </a:solidFill>
              </a:rPr>
              <a:t>Provides protections for adult entertainment workers. PASSED (SB 6105)</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lvl="0"/>
            <a:endParaRPr lang="en-US" dirty="0"/>
          </a:p>
        </p:txBody>
      </p:sp>
    </p:spTree>
    <p:extLst>
      <p:ext uri="{BB962C8B-B14F-4D97-AF65-F5344CB8AC3E}">
        <p14:creationId xmlns:p14="http://schemas.microsoft.com/office/powerpoint/2010/main" val="29106653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01834-217E-4BBC-818E-D96B2E964DC7}"/>
              </a:ext>
            </a:extLst>
          </p:cNvPr>
          <p:cNvSpPr>
            <a:spLocks noGrp="1"/>
          </p:cNvSpPr>
          <p:nvPr>
            <p:ph type="title"/>
          </p:nvPr>
        </p:nvSpPr>
        <p:spPr/>
        <p:txBody>
          <a:bodyPr/>
          <a:lstStyle/>
          <a:p>
            <a:pPr algn="ctr"/>
            <a:r>
              <a:rPr lang="en-US" b="1" u="sng" dirty="0">
                <a:solidFill>
                  <a:srgbClr val="0070C0"/>
                </a:solidFill>
              </a:rPr>
              <a:t>Agenda</a:t>
            </a:r>
          </a:p>
        </p:txBody>
      </p:sp>
      <p:sp>
        <p:nvSpPr>
          <p:cNvPr id="3" name="Content Placeholder 2">
            <a:extLst>
              <a:ext uri="{FF2B5EF4-FFF2-40B4-BE49-F238E27FC236}">
                <a16:creationId xmlns:a16="http://schemas.microsoft.com/office/drawing/2014/main" id="{38FC2A15-1684-4A69-AFF5-40680DFCADF0}"/>
              </a:ext>
            </a:extLst>
          </p:cNvPr>
          <p:cNvSpPr>
            <a:spLocks noGrp="1"/>
          </p:cNvSpPr>
          <p:nvPr>
            <p:ph idx="1"/>
          </p:nvPr>
        </p:nvSpPr>
        <p:spPr>
          <a:xfrm>
            <a:off x="838200" y="1515979"/>
            <a:ext cx="10515600" cy="4660984"/>
          </a:xfrm>
        </p:spPr>
        <p:txBody>
          <a:bodyPr/>
          <a:lstStyle/>
          <a:p>
            <a:pPr marL="0" indent="0">
              <a:buNone/>
            </a:pPr>
            <a:endParaRPr lang="en-US" dirty="0"/>
          </a:p>
          <a:p>
            <a:pPr algn="ctr"/>
            <a:r>
              <a:rPr lang="en-US" dirty="0"/>
              <a:t>OVERVIEW</a:t>
            </a:r>
          </a:p>
          <a:p>
            <a:pPr algn="ctr"/>
            <a:r>
              <a:rPr lang="en-US" dirty="0"/>
              <a:t>BUDGETS</a:t>
            </a:r>
          </a:p>
          <a:p>
            <a:pPr algn="ctr"/>
            <a:r>
              <a:rPr lang="en-US" dirty="0"/>
              <a:t>BILLS</a:t>
            </a:r>
          </a:p>
          <a:p>
            <a:pPr algn="ctr"/>
            <a:r>
              <a:rPr lang="en-US" dirty="0"/>
              <a:t>EVALUATIONS</a:t>
            </a:r>
          </a:p>
        </p:txBody>
      </p:sp>
      <p:sp>
        <p:nvSpPr>
          <p:cNvPr id="4" name="Arrow: Right 3">
            <a:extLst>
              <a:ext uri="{FF2B5EF4-FFF2-40B4-BE49-F238E27FC236}">
                <a16:creationId xmlns:a16="http://schemas.microsoft.com/office/drawing/2014/main" id="{BE9327C9-9F2D-4784-8EA0-E65CAF970B2C}"/>
              </a:ext>
            </a:extLst>
          </p:cNvPr>
          <p:cNvSpPr/>
          <p:nvPr/>
        </p:nvSpPr>
        <p:spPr>
          <a:xfrm>
            <a:off x="3886200" y="3585857"/>
            <a:ext cx="978408" cy="5212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33690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2D556-A210-4F37-82D5-9DEB8FFF618B}"/>
              </a:ext>
            </a:extLst>
          </p:cNvPr>
          <p:cNvSpPr>
            <a:spLocks noGrp="1"/>
          </p:cNvSpPr>
          <p:nvPr>
            <p:ph type="title"/>
          </p:nvPr>
        </p:nvSpPr>
        <p:spPr>
          <a:xfrm>
            <a:off x="838200" y="365126"/>
            <a:ext cx="10515600" cy="753811"/>
          </a:xfrm>
        </p:spPr>
        <p:txBody>
          <a:bodyPr/>
          <a:lstStyle/>
          <a:p>
            <a:pPr algn="ctr"/>
            <a:r>
              <a:rPr lang="en-US" b="1" u="sng" dirty="0">
                <a:solidFill>
                  <a:srgbClr val="0070C0"/>
                </a:solidFill>
              </a:rPr>
              <a:t>Commentary on Legislative Session</a:t>
            </a:r>
          </a:p>
        </p:txBody>
      </p:sp>
      <p:sp>
        <p:nvSpPr>
          <p:cNvPr id="3" name="Content Placeholder 2">
            <a:extLst>
              <a:ext uri="{FF2B5EF4-FFF2-40B4-BE49-F238E27FC236}">
                <a16:creationId xmlns:a16="http://schemas.microsoft.com/office/drawing/2014/main" id="{00E55CE3-0409-4E40-BF9A-92F1943F30DE}"/>
              </a:ext>
            </a:extLst>
          </p:cNvPr>
          <p:cNvSpPr>
            <a:spLocks noGrp="1"/>
          </p:cNvSpPr>
          <p:nvPr>
            <p:ph idx="1"/>
          </p:nvPr>
        </p:nvSpPr>
        <p:spPr>
          <a:xfrm>
            <a:off x="838200" y="1118937"/>
            <a:ext cx="10515600" cy="5486399"/>
          </a:xfrm>
        </p:spPr>
        <p:txBody>
          <a:bodyPr>
            <a:normAutofit fontScale="92500" lnSpcReduction="10000"/>
          </a:bodyPr>
          <a:lstStyle/>
          <a:p>
            <a:pPr lvl="0"/>
            <a:r>
              <a:rPr lang="en-US" dirty="0"/>
              <a:t>“Initiatives overshadowed the session.”</a:t>
            </a:r>
          </a:p>
          <a:p>
            <a:pPr lvl="1"/>
            <a:r>
              <a:rPr lang="en-US" dirty="0"/>
              <a:t>-- The Washington State Standard</a:t>
            </a:r>
          </a:p>
          <a:p>
            <a:pPr lvl="0"/>
            <a:r>
              <a:rPr lang="en-US" dirty="0"/>
              <a:t>“Will this finally be the year for a Republican Revival in Washington State…That’s suddenly the question of the hour as the Democrats stumbled and bumbled their way through a state legislative session in Olympia that somehow granted big victories to the party with no power.“</a:t>
            </a:r>
          </a:p>
          <a:p>
            <a:pPr lvl="1"/>
            <a:r>
              <a:rPr lang="en-US" dirty="0"/>
              <a:t> – Danny </a:t>
            </a:r>
            <a:r>
              <a:rPr lang="en-US" dirty="0" err="1"/>
              <a:t>Westneat</a:t>
            </a:r>
            <a:r>
              <a:rPr lang="en-US" dirty="0"/>
              <a:t>, Seattle Times, March 10, 2024.</a:t>
            </a:r>
          </a:p>
          <a:p>
            <a:pPr lvl="0"/>
            <a:r>
              <a:rPr lang="en-US" dirty="0"/>
              <a:t>”It’s an enormous win for us. The Democrats were forced to grit their teeth and vote in three out of the six conservative initiatives, including undoing one of their own police reforms as well as banning state income taxes.”</a:t>
            </a:r>
          </a:p>
          <a:p>
            <a:pPr lvl="1"/>
            <a:r>
              <a:rPr lang="en-US" dirty="0"/>
              <a:t>– John Braun</a:t>
            </a:r>
          </a:p>
          <a:p>
            <a:pPr lvl="0"/>
            <a:r>
              <a:rPr lang="en-US" dirty="0"/>
              <a:t>“Democrats totally lost the plot. Huge failure by Dems.”</a:t>
            </a:r>
          </a:p>
          <a:p>
            <a:pPr lvl="1"/>
            <a:r>
              <a:rPr lang="en-US" dirty="0"/>
              <a:t>– Democratic Activist and Organizer.</a:t>
            </a:r>
          </a:p>
          <a:p>
            <a:pPr lvl="0"/>
            <a:r>
              <a:rPr lang="en-US" dirty="0"/>
              <a:t>“Good bills being fed into a legislative woodchipper.”</a:t>
            </a:r>
          </a:p>
          <a:p>
            <a:pPr lvl="1"/>
            <a:r>
              <a:rPr lang="en-US" dirty="0"/>
              <a:t>-- Fuse</a:t>
            </a:r>
          </a:p>
          <a:p>
            <a:pPr marL="0" indent="0">
              <a:buNone/>
            </a:pPr>
            <a:endParaRPr lang="en-US" dirty="0"/>
          </a:p>
        </p:txBody>
      </p:sp>
    </p:spTree>
    <p:extLst>
      <p:ext uri="{BB962C8B-B14F-4D97-AF65-F5344CB8AC3E}">
        <p14:creationId xmlns:p14="http://schemas.microsoft.com/office/powerpoint/2010/main" val="256416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F8C12-A372-4DF1-987D-D6257E789F9F}"/>
              </a:ext>
            </a:extLst>
          </p:cNvPr>
          <p:cNvSpPr>
            <a:spLocks noGrp="1"/>
          </p:cNvSpPr>
          <p:nvPr>
            <p:ph type="title"/>
          </p:nvPr>
        </p:nvSpPr>
        <p:spPr/>
        <p:txBody>
          <a:bodyPr/>
          <a:lstStyle/>
          <a:p>
            <a:pPr algn="ctr"/>
            <a:r>
              <a:rPr lang="en-US" b="1" u="sng" dirty="0">
                <a:solidFill>
                  <a:srgbClr val="0070C0"/>
                </a:solidFill>
              </a:rPr>
              <a:t>The November 2024 Elections</a:t>
            </a:r>
          </a:p>
        </p:txBody>
      </p:sp>
      <p:sp>
        <p:nvSpPr>
          <p:cNvPr id="3" name="Content Placeholder 2">
            <a:extLst>
              <a:ext uri="{FF2B5EF4-FFF2-40B4-BE49-F238E27FC236}">
                <a16:creationId xmlns:a16="http://schemas.microsoft.com/office/drawing/2014/main" id="{BEDDCF54-3C0B-4B24-9B0E-A87631BEEEF2}"/>
              </a:ext>
            </a:extLst>
          </p:cNvPr>
          <p:cNvSpPr>
            <a:spLocks noGrp="1"/>
          </p:cNvSpPr>
          <p:nvPr>
            <p:ph idx="1"/>
          </p:nvPr>
        </p:nvSpPr>
        <p:spPr/>
        <p:txBody>
          <a:bodyPr/>
          <a:lstStyle/>
          <a:p>
            <a:r>
              <a:rPr lang="en-US" dirty="0"/>
              <a:t>Governor’s Race (Jay Inslee Retiring)</a:t>
            </a:r>
          </a:p>
          <a:p>
            <a:r>
              <a:rPr lang="en-US" dirty="0"/>
              <a:t>Multiple State Legislator Retirements</a:t>
            </a:r>
          </a:p>
          <a:p>
            <a:r>
              <a:rPr lang="en-US" dirty="0"/>
              <a:t>Three Brian Heywood Initiatives Will Be on the Ballot</a:t>
            </a:r>
          </a:p>
          <a:p>
            <a:r>
              <a:rPr lang="en-US" dirty="0"/>
              <a:t>Possibility that Three Jim Walsh Initiatives Will Also Be on the Ballot</a:t>
            </a:r>
          </a:p>
          <a:p>
            <a:r>
              <a:rPr lang="en-US" dirty="0"/>
              <a:t>Presidential Election</a:t>
            </a:r>
          </a:p>
        </p:txBody>
      </p:sp>
    </p:spTree>
    <p:extLst>
      <p:ext uri="{BB962C8B-B14F-4D97-AF65-F5344CB8AC3E}">
        <p14:creationId xmlns:p14="http://schemas.microsoft.com/office/powerpoint/2010/main" val="3536687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F91E2-FCA0-47D6-BE2C-CD7D5DE58F2B}"/>
              </a:ext>
            </a:extLst>
          </p:cNvPr>
          <p:cNvSpPr>
            <a:spLocks noGrp="1"/>
          </p:cNvSpPr>
          <p:nvPr>
            <p:ph type="title"/>
          </p:nvPr>
        </p:nvSpPr>
        <p:spPr/>
        <p:txBody>
          <a:bodyPr/>
          <a:lstStyle/>
          <a:p>
            <a:pPr algn="ctr"/>
            <a:r>
              <a:rPr lang="en-US" b="1" u="sng" dirty="0">
                <a:solidFill>
                  <a:srgbClr val="0070C0"/>
                </a:solidFill>
              </a:rPr>
              <a:t>Overview</a:t>
            </a:r>
          </a:p>
        </p:txBody>
      </p:sp>
      <p:sp>
        <p:nvSpPr>
          <p:cNvPr id="3" name="Content Placeholder 2">
            <a:extLst>
              <a:ext uri="{FF2B5EF4-FFF2-40B4-BE49-F238E27FC236}">
                <a16:creationId xmlns:a16="http://schemas.microsoft.com/office/drawing/2014/main" id="{4B1FB5D7-B1B1-47FF-9E95-857A7202C101}"/>
              </a:ext>
            </a:extLst>
          </p:cNvPr>
          <p:cNvSpPr>
            <a:spLocks noGrp="1"/>
          </p:cNvSpPr>
          <p:nvPr>
            <p:ph idx="1"/>
          </p:nvPr>
        </p:nvSpPr>
        <p:spPr>
          <a:xfrm>
            <a:off x="838200" y="1443790"/>
            <a:ext cx="10515600" cy="4733174"/>
          </a:xfrm>
        </p:spPr>
        <p:txBody>
          <a:bodyPr>
            <a:normAutofit/>
          </a:bodyPr>
          <a:lstStyle/>
          <a:p>
            <a:r>
              <a:rPr lang="en-US" dirty="0"/>
              <a:t>The Legislature Operates on a Biennium Basis</a:t>
            </a:r>
          </a:p>
          <a:p>
            <a:pPr lvl="1"/>
            <a:r>
              <a:rPr lang="en-US" dirty="0"/>
              <a:t>Odd Years = Long Session (105 Days): Create Three Budgets and Pass Bills</a:t>
            </a:r>
          </a:p>
          <a:p>
            <a:pPr lvl="1"/>
            <a:r>
              <a:rPr lang="en-US" b="1" dirty="0">
                <a:solidFill>
                  <a:srgbClr val="0070C0"/>
                </a:solidFill>
              </a:rPr>
              <a:t>Even Years = Short Session (60 Days): Tweak The Budgets and Pass Bills</a:t>
            </a:r>
            <a:endParaRPr lang="en-US" dirty="0"/>
          </a:p>
          <a:p>
            <a:endParaRPr lang="en-US" dirty="0"/>
          </a:p>
          <a:p>
            <a:r>
              <a:rPr lang="en-US" dirty="0"/>
              <a:t>Washington is One of 17 States With a Democratic Trifecta</a:t>
            </a:r>
          </a:p>
          <a:p>
            <a:pPr lvl="1"/>
            <a:r>
              <a:rPr lang="en-US" dirty="0"/>
              <a:t>Governor</a:t>
            </a:r>
          </a:p>
          <a:p>
            <a:pPr lvl="1"/>
            <a:r>
              <a:rPr lang="en-US" dirty="0"/>
              <a:t>Senate: 29-20</a:t>
            </a:r>
          </a:p>
          <a:p>
            <a:pPr lvl="1"/>
            <a:r>
              <a:rPr lang="en-US" dirty="0"/>
              <a:t>House: 58-40</a:t>
            </a:r>
          </a:p>
          <a:p>
            <a:pPr marL="457200" lvl="1" indent="0">
              <a:buNone/>
            </a:pPr>
            <a:endParaRPr lang="en-US" dirty="0"/>
          </a:p>
          <a:p>
            <a:r>
              <a:rPr lang="en-US" dirty="0"/>
              <a:t>Roughly 1,200 Bills Filed; Less Than Half Became Law</a:t>
            </a:r>
          </a:p>
          <a:p>
            <a:endParaRPr lang="en-US" dirty="0"/>
          </a:p>
          <a:p>
            <a:endParaRPr lang="en-US" dirty="0"/>
          </a:p>
        </p:txBody>
      </p:sp>
    </p:spTree>
    <p:extLst>
      <p:ext uri="{BB962C8B-B14F-4D97-AF65-F5344CB8AC3E}">
        <p14:creationId xmlns:p14="http://schemas.microsoft.com/office/powerpoint/2010/main" val="1559809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5EE0-A288-4503-815A-9532F702C4D6}"/>
              </a:ext>
            </a:extLst>
          </p:cNvPr>
          <p:cNvSpPr>
            <a:spLocks noGrp="1"/>
          </p:cNvSpPr>
          <p:nvPr>
            <p:ph type="title"/>
          </p:nvPr>
        </p:nvSpPr>
        <p:spPr>
          <a:xfrm>
            <a:off x="838200" y="365126"/>
            <a:ext cx="10515600" cy="1223042"/>
          </a:xfrm>
        </p:spPr>
        <p:txBody>
          <a:bodyPr/>
          <a:lstStyle/>
          <a:p>
            <a:pPr algn="ctr"/>
            <a:r>
              <a:rPr lang="en-US" b="1" u="sng" dirty="0">
                <a:solidFill>
                  <a:srgbClr val="0070C0"/>
                </a:solidFill>
              </a:rPr>
              <a:t>Pre-Session Themes</a:t>
            </a:r>
          </a:p>
        </p:txBody>
      </p:sp>
      <p:sp>
        <p:nvSpPr>
          <p:cNvPr id="3" name="Content Placeholder 2">
            <a:extLst>
              <a:ext uri="{FF2B5EF4-FFF2-40B4-BE49-F238E27FC236}">
                <a16:creationId xmlns:a16="http://schemas.microsoft.com/office/drawing/2014/main" id="{910036C7-EE8E-48E9-AEB8-C4154792253E}"/>
              </a:ext>
            </a:extLst>
          </p:cNvPr>
          <p:cNvSpPr>
            <a:spLocks noGrp="1"/>
          </p:cNvSpPr>
          <p:nvPr>
            <p:ph idx="1"/>
          </p:nvPr>
        </p:nvSpPr>
        <p:spPr>
          <a:xfrm>
            <a:off x="838200" y="1479884"/>
            <a:ext cx="10515600" cy="4896853"/>
          </a:xfrm>
        </p:spPr>
        <p:txBody>
          <a:bodyPr>
            <a:normAutofit fontScale="85000" lnSpcReduction="20000"/>
          </a:bodyPr>
          <a:lstStyle/>
          <a:p>
            <a:pPr algn="ctr"/>
            <a:endParaRPr lang="en-US" dirty="0"/>
          </a:p>
          <a:p>
            <a:pPr algn="ctr"/>
            <a:endParaRPr lang="en-US" dirty="0"/>
          </a:p>
          <a:p>
            <a:pPr algn="ctr"/>
            <a:r>
              <a:rPr lang="en-US" sz="3300" dirty="0"/>
              <a:t>Mental Health/Substance Abuse Treatment and Prevention</a:t>
            </a:r>
          </a:p>
          <a:p>
            <a:pPr algn="ctr"/>
            <a:r>
              <a:rPr lang="en-US" sz="3300" dirty="0"/>
              <a:t>Housing and Homelessness</a:t>
            </a:r>
          </a:p>
          <a:p>
            <a:pPr algn="ctr"/>
            <a:r>
              <a:rPr lang="en-US" sz="3300" dirty="0"/>
              <a:t>Environment</a:t>
            </a:r>
          </a:p>
          <a:p>
            <a:pPr algn="ctr"/>
            <a:r>
              <a:rPr lang="en-US" sz="3300" dirty="0"/>
              <a:t>Policing</a:t>
            </a:r>
          </a:p>
          <a:p>
            <a:pPr algn="ctr"/>
            <a:r>
              <a:rPr lang="en-US" sz="3300" dirty="0"/>
              <a:t>Ferry System</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Source: Crosscut</a:t>
            </a:r>
          </a:p>
        </p:txBody>
      </p:sp>
    </p:spTree>
    <p:extLst>
      <p:ext uri="{BB962C8B-B14F-4D97-AF65-F5344CB8AC3E}">
        <p14:creationId xmlns:p14="http://schemas.microsoft.com/office/powerpoint/2010/main" val="2518714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8B592-D6AD-4A0E-8155-01D7DAA20C1E}"/>
              </a:ext>
            </a:extLst>
          </p:cNvPr>
          <p:cNvSpPr>
            <a:spLocks noGrp="1"/>
          </p:cNvSpPr>
          <p:nvPr>
            <p:ph type="title"/>
          </p:nvPr>
        </p:nvSpPr>
        <p:spPr>
          <a:xfrm>
            <a:off x="838200" y="365126"/>
            <a:ext cx="10515600" cy="1150854"/>
          </a:xfrm>
        </p:spPr>
        <p:txBody>
          <a:bodyPr>
            <a:normAutofit fontScale="90000"/>
          </a:bodyPr>
          <a:lstStyle/>
          <a:p>
            <a:pPr algn="ctr"/>
            <a:r>
              <a:rPr lang="en-US" b="1" u="sng" dirty="0">
                <a:solidFill>
                  <a:srgbClr val="0070C0"/>
                </a:solidFill>
              </a:rPr>
              <a:t>6 Initiatives to the Legislature</a:t>
            </a:r>
            <a:br>
              <a:rPr lang="en-US" b="1" u="sng" dirty="0">
                <a:solidFill>
                  <a:srgbClr val="0070C0"/>
                </a:solidFill>
              </a:rPr>
            </a:br>
            <a:r>
              <a:rPr lang="en-US" b="1" dirty="0">
                <a:solidFill>
                  <a:srgbClr val="0070C0"/>
                </a:solidFill>
              </a:rPr>
              <a:t>(“Let’s Go Washington” – Brian Heywood</a:t>
            </a:r>
            <a:r>
              <a:rPr lang="en-US" b="1" dirty="0"/>
              <a:t>)</a:t>
            </a:r>
          </a:p>
        </p:txBody>
      </p:sp>
      <p:sp>
        <p:nvSpPr>
          <p:cNvPr id="3" name="Content Placeholder 2">
            <a:extLst>
              <a:ext uri="{FF2B5EF4-FFF2-40B4-BE49-F238E27FC236}">
                <a16:creationId xmlns:a16="http://schemas.microsoft.com/office/drawing/2014/main" id="{1A0A4142-D2EF-4283-80DB-CCA210D8F6BA}"/>
              </a:ext>
            </a:extLst>
          </p:cNvPr>
          <p:cNvSpPr>
            <a:spLocks noGrp="1"/>
          </p:cNvSpPr>
          <p:nvPr>
            <p:ph idx="1"/>
          </p:nvPr>
        </p:nvSpPr>
        <p:spPr>
          <a:xfrm>
            <a:off x="838200" y="1612232"/>
            <a:ext cx="10515600" cy="4564731"/>
          </a:xfrm>
        </p:spPr>
        <p:txBody>
          <a:bodyPr>
            <a:normAutofit lnSpcReduction="10000"/>
          </a:bodyPr>
          <a:lstStyle/>
          <a:p>
            <a:pPr marL="457200" lvl="1" indent="0">
              <a:buNone/>
            </a:pPr>
            <a:r>
              <a:rPr lang="en-US" sz="2800" b="1" u="sng" dirty="0"/>
              <a:t>PASSED LEGISLATURE DURING 2024 LEGISLATIVE SESSION</a:t>
            </a:r>
          </a:p>
          <a:p>
            <a:pPr marL="457200" lvl="1" indent="0">
              <a:buNone/>
            </a:pPr>
            <a:endParaRPr lang="en-US" b="1" u="sng" dirty="0"/>
          </a:p>
          <a:p>
            <a:pPr lvl="1"/>
            <a:r>
              <a:rPr lang="en-US" b="1" dirty="0">
                <a:solidFill>
                  <a:srgbClr val="00B050"/>
                </a:solidFill>
              </a:rPr>
              <a:t>Preclude Income Tax at Any Level of State Government in the Future (I-2111)</a:t>
            </a:r>
          </a:p>
          <a:p>
            <a:pPr lvl="1"/>
            <a:r>
              <a:rPr lang="en-US" b="1" dirty="0">
                <a:solidFill>
                  <a:srgbClr val="00B050"/>
                </a:solidFill>
              </a:rPr>
              <a:t>Allow More Police Pursuits (I-2113)</a:t>
            </a:r>
          </a:p>
          <a:p>
            <a:pPr lvl="1"/>
            <a:r>
              <a:rPr lang="en-US" b="1" dirty="0">
                <a:solidFill>
                  <a:srgbClr val="00B050"/>
                </a:solidFill>
              </a:rPr>
              <a:t>Allow Parents to Review K-12 Curriculum and Be Notified of Child’s Medical Care (I-2081)</a:t>
            </a:r>
          </a:p>
          <a:p>
            <a:pPr marL="457200" lvl="1" indent="0">
              <a:buNone/>
            </a:pPr>
            <a:endParaRPr lang="en-US" sz="2800" dirty="0"/>
          </a:p>
          <a:p>
            <a:pPr marL="457200" lvl="1" indent="0">
              <a:buNone/>
            </a:pPr>
            <a:r>
              <a:rPr lang="en-US" sz="2800" b="1" u="sng" dirty="0"/>
              <a:t>GOING TO NOVEMBER BALLOT</a:t>
            </a:r>
          </a:p>
          <a:p>
            <a:pPr marL="457200" lvl="1" indent="0">
              <a:buNone/>
            </a:pPr>
            <a:endParaRPr lang="en-US" b="1" u="sng" dirty="0"/>
          </a:p>
          <a:p>
            <a:pPr lvl="1"/>
            <a:r>
              <a:rPr lang="en-US" b="1" dirty="0"/>
              <a:t>Repeal Washington State’s 2023 Capital Gains Tax (I-2109)</a:t>
            </a:r>
          </a:p>
          <a:p>
            <a:pPr lvl="1"/>
            <a:r>
              <a:rPr lang="en-US" b="1" dirty="0"/>
              <a:t>Repeal Carbon Tax (Climate Commitment Act) (I-2117)</a:t>
            </a:r>
          </a:p>
          <a:p>
            <a:pPr lvl="1"/>
            <a:r>
              <a:rPr lang="en-US" b="1" dirty="0"/>
              <a:t>Allow Opt-Out of State’s Long Term Care Tax (I-2124)</a:t>
            </a:r>
          </a:p>
          <a:p>
            <a:pPr lvl="1"/>
            <a:endParaRPr lang="en-US" dirty="0"/>
          </a:p>
          <a:p>
            <a:pPr lvl="1"/>
            <a:endParaRPr lang="en-US" dirty="0"/>
          </a:p>
          <a:p>
            <a:pPr marL="0" indent="0">
              <a:buNone/>
            </a:pPr>
            <a:endParaRPr lang="en-US" dirty="0"/>
          </a:p>
        </p:txBody>
      </p:sp>
    </p:spTree>
    <p:extLst>
      <p:ext uri="{BB962C8B-B14F-4D97-AF65-F5344CB8AC3E}">
        <p14:creationId xmlns:p14="http://schemas.microsoft.com/office/powerpoint/2010/main" val="3733363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B4831-8976-4218-991A-1E09C2AECED9}"/>
              </a:ext>
            </a:extLst>
          </p:cNvPr>
          <p:cNvSpPr>
            <a:spLocks noGrp="1"/>
          </p:cNvSpPr>
          <p:nvPr>
            <p:ph type="title"/>
          </p:nvPr>
        </p:nvSpPr>
        <p:spPr/>
        <p:txBody>
          <a:bodyPr>
            <a:normAutofit/>
          </a:bodyPr>
          <a:lstStyle/>
          <a:p>
            <a:pPr algn="ctr"/>
            <a:r>
              <a:rPr lang="en-US" sz="4000" b="1" u="sng" dirty="0">
                <a:solidFill>
                  <a:srgbClr val="0070C0"/>
                </a:solidFill>
              </a:rPr>
              <a:t>3 Potential Additional Initiatives</a:t>
            </a:r>
            <a:br>
              <a:rPr lang="en-US" sz="4000" b="1" dirty="0">
                <a:solidFill>
                  <a:srgbClr val="0070C0"/>
                </a:solidFill>
              </a:rPr>
            </a:br>
            <a:r>
              <a:rPr lang="en-US" sz="4000" b="1" dirty="0">
                <a:solidFill>
                  <a:srgbClr val="0070C0"/>
                </a:solidFill>
              </a:rPr>
              <a:t>(Jim Walsh – Chair of State GOP)</a:t>
            </a:r>
          </a:p>
        </p:txBody>
      </p:sp>
      <p:sp>
        <p:nvSpPr>
          <p:cNvPr id="3" name="Content Placeholder 2">
            <a:extLst>
              <a:ext uri="{FF2B5EF4-FFF2-40B4-BE49-F238E27FC236}">
                <a16:creationId xmlns:a16="http://schemas.microsoft.com/office/drawing/2014/main" id="{1391BFD3-EEDD-40DC-BC1F-176C17C22EE1}"/>
              </a:ext>
            </a:extLst>
          </p:cNvPr>
          <p:cNvSpPr>
            <a:spLocks noGrp="1"/>
          </p:cNvSpPr>
          <p:nvPr>
            <p:ph idx="1"/>
          </p:nvPr>
        </p:nvSpPr>
        <p:spPr>
          <a:xfrm>
            <a:off x="838200" y="1690688"/>
            <a:ext cx="10515600" cy="4486275"/>
          </a:xfrm>
        </p:spPr>
        <p:txBody>
          <a:bodyPr/>
          <a:lstStyle/>
          <a:p>
            <a:endParaRPr lang="en-US" dirty="0"/>
          </a:p>
          <a:p>
            <a:r>
              <a:rPr lang="en-US" dirty="0"/>
              <a:t>Immigration: Repeal Washington State Status as Sanctuary City</a:t>
            </a:r>
          </a:p>
          <a:p>
            <a:endParaRPr lang="en-US" dirty="0"/>
          </a:p>
          <a:p>
            <a:r>
              <a:rPr lang="en-US" dirty="0"/>
              <a:t>Squatters: Illegalize Occupation of Land by Someone Without a Lease</a:t>
            </a:r>
          </a:p>
          <a:p>
            <a:endParaRPr lang="en-US" dirty="0"/>
          </a:p>
          <a:p>
            <a:r>
              <a:rPr lang="en-US" dirty="0"/>
              <a:t>Natural Gas Hookup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928994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99832-A14F-41C5-80C9-D0B799B4D096}"/>
              </a:ext>
            </a:extLst>
          </p:cNvPr>
          <p:cNvSpPr>
            <a:spLocks noGrp="1"/>
          </p:cNvSpPr>
          <p:nvPr>
            <p:ph type="title"/>
          </p:nvPr>
        </p:nvSpPr>
        <p:spPr>
          <a:xfrm>
            <a:off x="433137" y="365125"/>
            <a:ext cx="11297652" cy="1325563"/>
          </a:xfrm>
        </p:spPr>
        <p:txBody>
          <a:bodyPr/>
          <a:lstStyle/>
          <a:p>
            <a:pPr algn="ctr"/>
            <a:r>
              <a:rPr lang="en-US" b="1" u="sng" dirty="0">
                <a:solidFill>
                  <a:srgbClr val="0070C0"/>
                </a:solidFill>
              </a:rPr>
              <a:t>General Observations on 2024 Legislative Session</a:t>
            </a:r>
          </a:p>
        </p:txBody>
      </p:sp>
      <p:sp>
        <p:nvSpPr>
          <p:cNvPr id="3" name="Content Placeholder 2">
            <a:extLst>
              <a:ext uri="{FF2B5EF4-FFF2-40B4-BE49-F238E27FC236}">
                <a16:creationId xmlns:a16="http://schemas.microsoft.com/office/drawing/2014/main" id="{2F77459F-F407-4035-9085-FD75485575A3}"/>
              </a:ext>
            </a:extLst>
          </p:cNvPr>
          <p:cNvSpPr>
            <a:spLocks noGrp="1"/>
          </p:cNvSpPr>
          <p:nvPr>
            <p:ph idx="1"/>
          </p:nvPr>
        </p:nvSpPr>
        <p:spPr>
          <a:xfrm>
            <a:off x="838200" y="1576137"/>
            <a:ext cx="10515600" cy="4600826"/>
          </a:xfrm>
        </p:spPr>
        <p:txBody>
          <a:bodyPr/>
          <a:lstStyle/>
          <a:p>
            <a:endParaRPr lang="en-US" dirty="0"/>
          </a:p>
          <a:p>
            <a:r>
              <a:rPr lang="en-US" dirty="0"/>
              <a:t>Massive Impact of the Brian Heywood Initiatives</a:t>
            </a:r>
          </a:p>
          <a:p>
            <a:pPr lvl="1"/>
            <a:r>
              <a:rPr lang="en-US" dirty="0"/>
              <a:t>Places Democratic Majority in Defensive Mode</a:t>
            </a:r>
          </a:p>
          <a:p>
            <a:r>
              <a:rPr lang="en-US" dirty="0"/>
              <a:t>Few (If Any) Major Bills Passed</a:t>
            </a:r>
          </a:p>
          <a:p>
            <a:pPr lvl="1"/>
            <a:r>
              <a:rPr lang="en-US" dirty="0"/>
              <a:t>Instead, a Session Focused on Incremental Change</a:t>
            </a:r>
          </a:p>
          <a:p>
            <a:pPr lvl="1"/>
            <a:r>
              <a:rPr lang="en-US" dirty="0"/>
              <a:t>At Odds with Recent History</a:t>
            </a:r>
          </a:p>
          <a:p>
            <a:r>
              <a:rPr lang="en-US" dirty="0"/>
              <a:t>Republican Victory</a:t>
            </a:r>
          </a:p>
        </p:txBody>
      </p:sp>
    </p:spTree>
    <p:extLst>
      <p:ext uri="{BB962C8B-B14F-4D97-AF65-F5344CB8AC3E}">
        <p14:creationId xmlns:p14="http://schemas.microsoft.com/office/powerpoint/2010/main" val="454961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01834-217E-4BBC-818E-D96B2E964DC7}"/>
              </a:ext>
            </a:extLst>
          </p:cNvPr>
          <p:cNvSpPr>
            <a:spLocks noGrp="1"/>
          </p:cNvSpPr>
          <p:nvPr>
            <p:ph type="title"/>
          </p:nvPr>
        </p:nvSpPr>
        <p:spPr/>
        <p:txBody>
          <a:bodyPr/>
          <a:lstStyle/>
          <a:p>
            <a:pPr algn="ctr"/>
            <a:r>
              <a:rPr lang="en-US" b="1" u="sng" dirty="0">
                <a:solidFill>
                  <a:srgbClr val="0070C0"/>
                </a:solidFill>
              </a:rPr>
              <a:t>Agenda</a:t>
            </a:r>
          </a:p>
        </p:txBody>
      </p:sp>
      <p:sp>
        <p:nvSpPr>
          <p:cNvPr id="3" name="Content Placeholder 2">
            <a:extLst>
              <a:ext uri="{FF2B5EF4-FFF2-40B4-BE49-F238E27FC236}">
                <a16:creationId xmlns:a16="http://schemas.microsoft.com/office/drawing/2014/main" id="{38FC2A15-1684-4A69-AFF5-40680DFCADF0}"/>
              </a:ext>
            </a:extLst>
          </p:cNvPr>
          <p:cNvSpPr>
            <a:spLocks noGrp="1"/>
          </p:cNvSpPr>
          <p:nvPr>
            <p:ph idx="1"/>
          </p:nvPr>
        </p:nvSpPr>
        <p:spPr>
          <a:xfrm>
            <a:off x="838200" y="1515979"/>
            <a:ext cx="10515600" cy="4660984"/>
          </a:xfrm>
        </p:spPr>
        <p:txBody>
          <a:bodyPr/>
          <a:lstStyle/>
          <a:p>
            <a:pPr marL="0" indent="0">
              <a:buNone/>
            </a:pPr>
            <a:endParaRPr lang="en-US" dirty="0"/>
          </a:p>
          <a:p>
            <a:pPr algn="ctr"/>
            <a:r>
              <a:rPr lang="en-US" dirty="0"/>
              <a:t>OVERVIEW</a:t>
            </a:r>
          </a:p>
          <a:p>
            <a:pPr algn="ctr"/>
            <a:r>
              <a:rPr lang="en-US" dirty="0"/>
              <a:t>BUDGETS</a:t>
            </a:r>
          </a:p>
          <a:p>
            <a:pPr algn="ctr"/>
            <a:r>
              <a:rPr lang="en-US" dirty="0"/>
              <a:t>BILLS</a:t>
            </a:r>
          </a:p>
          <a:p>
            <a:pPr algn="ctr"/>
            <a:r>
              <a:rPr lang="en-US" dirty="0"/>
              <a:t>EVALUATIONS</a:t>
            </a:r>
          </a:p>
        </p:txBody>
      </p:sp>
      <p:sp>
        <p:nvSpPr>
          <p:cNvPr id="4" name="Arrow: Right 3">
            <a:extLst>
              <a:ext uri="{FF2B5EF4-FFF2-40B4-BE49-F238E27FC236}">
                <a16:creationId xmlns:a16="http://schemas.microsoft.com/office/drawing/2014/main" id="{703A7F52-F65D-40D8-A659-4DA30A0ACD89}"/>
              </a:ext>
            </a:extLst>
          </p:cNvPr>
          <p:cNvSpPr/>
          <p:nvPr/>
        </p:nvSpPr>
        <p:spPr>
          <a:xfrm>
            <a:off x="4223084" y="250256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1437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298DF-F6BC-403D-BE29-E1001BE15DE6}"/>
              </a:ext>
            </a:extLst>
          </p:cNvPr>
          <p:cNvSpPr>
            <a:spLocks noGrp="1"/>
          </p:cNvSpPr>
          <p:nvPr>
            <p:ph type="title"/>
          </p:nvPr>
        </p:nvSpPr>
        <p:spPr>
          <a:xfrm>
            <a:off x="838200" y="365125"/>
            <a:ext cx="10515600" cy="838033"/>
          </a:xfrm>
        </p:spPr>
        <p:txBody>
          <a:bodyPr/>
          <a:lstStyle/>
          <a:p>
            <a:pPr algn="ctr"/>
            <a:r>
              <a:rPr lang="en-US" b="1" u="sng" dirty="0">
                <a:solidFill>
                  <a:srgbClr val="0070C0"/>
                </a:solidFill>
              </a:rPr>
              <a:t>The Three State Budgets</a:t>
            </a:r>
          </a:p>
        </p:txBody>
      </p:sp>
      <p:sp>
        <p:nvSpPr>
          <p:cNvPr id="3" name="Content Placeholder 2">
            <a:extLst>
              <a:ext uri="{FF2B5EF4-FFF2-40B4-BE49-F238E27FC236}">
                <a16:creationId xmlns:a16="http://schemas.microsoft.com/office/drawing/2014/main" id="{72A5CD96-88DF-4CB8-917A-BFCE8F809FE8}"/>
              </a:ext>
            </a:extLst>
          </p:cNvPr>
          <p:cNvSpPr>
            <a:spLocks noGrp="1"/>
          </p:cNvSpPr>
          <p:nvPr>
            <p:ph sz="half" idx="1"/>
          </p:nvPr>
        </p:nvSpPr>
        <p:spPr>
          <a:xfrm>
            <a:off x="838199" y="1203158"/>
            <a:ext cx="10663989" cy="5289717"/>
          </a:xfrm>
        </p:spPr>
        <p:txBody>
          <a:bodyPr>
            <a:normAutofit/>
          </a:bodyPr>
          <a:lstStyle/>
          <a:p>
            <a:pPr algn="ctr"/>
            <a:r>
              <a:rPr lang="en-US" sz="3100" b="1" dirty="0"/>
              <a:t>OPERATING BUDGET</a:t>
            </a:r>
          </a:p>
          <a:p>
            <a:pPr lvl="1" algn="ctr"/>
            <a:r>
              <a:rPr lang="en-US" dirty="0"/>
              <a:t>2024: $71.8 Billion</a:t>
            </a:r>
          </a:p>
          <a:p>
            <a:pPr lvl="1" algn="ctr"/>
            <a:r>
              <a:rPr lang="en-US" dirty="0"/>
              <a:t>2023: $69.8 Billion</a:t>
            </a:r>
          </a:p>
          <a:p>
            <a:pPr algn="ctr"/>
            <a:endParaRPr lang="en-US" dirty="0"/>
          </a:p>
          <a:p>
            <a:pPr algn="ctr"/>
            <a:r>
              <a:rPr lang="en-US" sz="3100" b="1" dirty="0"/>
              <a:t>TRANSPORTATION BUDGET</a:t>
            </a:r>
          </a:p>
          <a:p>
            <a:pPr lvl="1" algn="ctr"/>
            <a:r>
              <a:rPr lang="en-US" dirty="0"/>
              <a:t>2024: $14.6 Billion</a:t>
            </a:r>
          </a:p>
          <a:p>
            <a:pPr lvl="1" algn="ctr"/>
            <a:r>
              <a:rPr lang="en-US" dirty="0"/>
              <a:t>2023: $13.6 Billion</a:t>
            </a:r>
          </a:p>
          <a:p>
            <a:pPr marL="0" indent="0" algn="ctr">
              <a:buNone/>
            </a:pPr>
            <a:endParaRPr lang="en-US" dirty="0"/>
          </a:p>
          <a:p>
            <a:pPr algn="ctr"/>
            <a:r>
              <a:rPr lang="en-US" sz="3100" b="1" dirty="0"/>
              <a:t>CAPITAL BUDGET</a:t>
            </a:r>
          </a:p>
          <a:p>
            <a:pPr lvl="1" algn="ctr"/>
            <a:r>
              <a:rPr lang="en-US" dirty="0"/>
              <a:t>2024: $10.2 Billion</a:t>
            </a:r>
          </a:p>
          <a:p>
            <a:pPr lvl="1" algn="ctr"/>
            <a:r>
              <a:rPr lang="en-US" dirty="0"/>
              <a:t>2023: $8.9 Billion</a:t>
            </a:r>
          </a:p>
          <a:p>
            <a:endParaRPr lang="en-US" dirty="0"/>
          </a:p>
        </p:txBody>
      </p:sp>
    </p:spTree>
    <p:extLst>
      <p:ext uri="{BB962C8B-B14F-4D97-AF65-F5344CB8AC3E}">
        <p14:creationId xmlns:p14="http://schemas.microsoft.com/office/powerpoint/2010/main" val="54920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20247</TotalTime>
  <Words>2166</Words>
  <Application>Microsoft Office PowerPoint</Application>
  <PresentationFormat>Widescreen</PresentationFormat>
  <Paragraphs>261</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2024 Washington State Legislative Session</vt:lpstr>
      <vt:lpstr>Agenda</vt:lpstr>
      <vt:lpstr>Overview</vt:lpstr>
      <vt:lpstr>Pre-Session Themes</vt:lpstr>
      <vt:lpstr>6 Initiatives to the Legislature (“Let’s Go Washington” – Brian Heywood)</vt:lpstr>
      <vt:lpstr>3 Potential Additional Initiatives (Jim Walsh – Chair of State GOP)</vt:lpstr>
      <vt:lpstr>General Observations on 2024 Legislative Session</vt:lpstr>
      <vt:lpstr>Agenda</vt:lpstr>
      <vt:lpstr>The Three State Budgets</vt:lpstr>
      <vt:lpstr> TAXES PER CAPITA </vt:lpstr>
      <vt:lpstr>Agenda</vt:lpstr>
      <vt:lpstr>Taxation</vt:lpstr>
      <vt:lpstr>Transportation</vt:lpstr>
      <vt:lpstr>Education</vt:lpstr>
      <vt:lpstr>Health Care</vt:lpstr>
      <vt:lpstr>Environment</vt:lpstr>
      <vt:lpstr>Climate Change</vt:lpstr>
      <vt:lpstr>Artificial Intelligence</vt:lpstr>
      <vt:lpstr>Drug Use</vt:lpstr>
      <vt:lpstr>Gun Control</vt:lpstr>
      <vt:lpstr>Criminal Justice</vt:lpstr>
      <vt:lpstr>Housing/Homelessness (1 of 2)</vt:lpstr>
      <vt:lpstr>Housing/Homelessness (2 of 2) </vt:lpstr>
      <vt:lpstr>Immigration</vt:lpstr>
      <vt:lpstr>Elections and Issues of Polarization</vt:lpstr>
      <vt:lpstr>Other</vt:lpstr>
      <vt:lpstr>Agenda</vt:lpstr>
      <vt:lpstr>Commentary on Legislative Session</vt:lpstr>
      <vt:lpstr>The November 2024 Elections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Washington State Legislative Session</dc:title>
  <dc:creator>John Stafford</dc:creator>
  <cp:lastModifiedBy>John Stafford</cp:lastModifiedBy>
  <cp:revision>257</cp:revision>
  <dcterms:created xsi:type="dcterms:W3CDTF">2024-04-26T20:37:29Z</dcterms:created>
  <dcterms:modified xsi:type="dcterms:W3CDTF">2024-05-10T22:04:45Z</dcterms:modified>
</cp:coreProperties>
</file>